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3"/>
  </p:notesMasterIdLst>
  <p:sldIdLst>
    <p:sldId id="265" r:id="rId3"/>
    <p:sldId id="266" r:id="rId4"/>
    <p:sldId id="263" r:id="rId5"/>
    <p:sldId id="264" r:id="rId6"/>
    <p:sldId id="257" r:id="rId7"/>
    <p:sldId id="261" r:id="rId8"/>
    <p:sldId id="260" r:id="rId9"/>
    <p:sldId id="262" r:id="rId10"/>
    <p:sldId id="258" r:id="rId11"/>
    <p:sldId id="25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60"/>
  </p:normalViewPr>
  <p:slideViewPr>
    <p:cSldViewPr snapToGrid="0" snapToObjects="1">
      <p:cViewPr varScale="1">
        <p:scale>
          <a:sx n="106" d="100"/>
          <a:sy n="106" d="100"/>
        </p:scale>
        <p:origin x="96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2B245-E9E7-4CE2-B455-12AD9C1CC17B}" type="datetimeFigureOut">
              <a:rPr lang="en-US" smtClean="0"/>
              <a:t>2/3/2021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50843A-7F96-43A3-B14F-CFB83088A981}" type="slidenum">
              <a:rPr lang="en-US" smtClean="0"/>
              <a:t>‹#›</a:t>
            </a:fld>
            <a:endParaRPr lang="en-US"/>
          </a:p>
        </p:txBody>
      </p:sp>
    </p:spTree>
    <p:extLst>
      <p:ext uri="{BB962C8B-B14F-4D97-AF65-F5344CB8AC3E}">
        <p14:creationId xmlns:p14="http://schemas.microsoft.com/office/powerpoint/2010/main" val="2241236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3659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FD75B4-349F-8348-B76A-136513754F82}"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CA4DE-FD51-544A-95E8-A871A043F216}" type="slidenum">
              <a:rPr lang="en-US" smtClean="0"/>
              <a:pPr/>
              <a:t>‹#›</a:t>
            </a:fld>
            <a:endParaRPr lang="en-US"/>
          </a:p>
        </p:txBody>
      </p:sp>
    </p:spTree>
    <p:extLst>
      <p:ext uri="{BB962C8B-B14F-4D97-AF65-F5344CB8AC3E}">
        <p14:creationId xmlns:p14="http://schemas.microsoft.com/office/powerpoint/2010/main" val="2771386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FD75B4-349F-8348-B76A-136513754F82}"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CA4DE-FD51-544A-95E8-A871A043F216}" type="slidenum">
              <a:rPr lang="en-US" smtClean="0"/>
              <a:pPr/>
              <a:t>‹#›</a:t>
            </a:fld>
            <a:endParaRPr lang="en-US"/>
          </a:p>
        </p:txBody>
      </p:sp>
    </p:spTree>
    <p:extLst>
      <p:ext uri="{BB962C8B-B14F-4D97-AF65-F5344CB8AC3E}">
        <p14:creationId xmlns:p14="http://schemas.microsoft.com/office/powerpoint/2010/main" val="429085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FD75B4-349F-8348-B76A-136513754F82}"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CA4DE-FD51-544A-95E8-A871A043F216}" type="slidenum">
              <a:rPr lang="en-US" smtClean="0"/>
              <a:pPr/>
              <a:t>‹#›</a:t>
            </a:fld>
            <a:endParaRPr lang="en-US"/>
          </a:p>
        </p:txBody>
      </p:sp>
    </p:spTree>
    <p:extLst>
      <p:ext uri="{BB962C8B-B14F-4D97-AF65-F5344CB8AC3E}">
        <p14:creationId xmlns:p14="http://schemas.microsoft.com/office/powerpoint/2010/main" val="3727429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359016" y="6356350"/>
            <a:ext cx="1231783" cy="365125"/>
          </a:xfrm>
        </p:spPr>
        <p:txBody>
          <a:bodyPr/>
          <a:lstStyle/>
          <a:p>
            <a:fld id="{C2DF5076-0B3A-4AE8-8465-4738469E8E85}" type="datetime1">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57200" y="6345456"/>
            <a:ext cx="390088" cy="365125"/>
          </a:xfrm>
        </p:spPr>
        <p:txBody>
          <a:bodyPr/>
          <a:lstStyle>
            <a:lvl1pPr>
              <a:defRPr sz="1000">
                <a:latin typeface="Helvetica" panose="020B0604020202020204" pitchFamily="34" charset="0"/>
                <a:cs typeface="Helvetica" panose="020B0604020202020204" pitchFamily="34" charset="0"/>
              </a:defRPr>
            </a:lvl1pPr>
          </a:lstStyle>
          <a:p>
            <a:fld id="{BDF469BC-DF13-474B-815E-354359002FCD}" type="slidenum">
              <a:rPr lang="en-US" smtClean="0"/>
              <a:pPr/>
              <a:t>‹#›</a:t>
            </a:fld>
            <a:endParaRPr lang="en-US" dirty="0"/>
          </a:p>
        </p:txBody>
      </p:sp>
    </p:spTree>
    <p:extLst>
      <p:ext uri="{BB962C8B-B14F-4D97-AF65-F5344CB8AC3E}">
        <p14:creationId xmlns:p14="http://schemas.microsoft.com/office/powerpoint/2010/main" val="2020924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A873F7-B155-4D2C-AF8B-02050CC76CA2}" type="datetime1">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469BC-DF13-474B-815E-354359002FCD}" type="slidenum">
              <a:rPr lang="en-US" smtClean="0"/>
              <a:t>‹#›</a:t>
            </a:fld>
            <a:endParaRPr lang="en-US"/>
          </a:p>
        </p:txBody>
      </p:sp>
    </p:spTree>
    <p:extLst>
      <p:ext uri="{BB962C8B-B14F-4D97-AF65-F5344CB8AC3E}">
        <p14:creationId xmlns:p14="http://schemas.microsoft.com/office/powerpoint/2010/main" val="363874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FD75B4-349F-8348-B76A-136513754F82}"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CA4DE-FD51-544A-95E8-A871A043F216}" type="slidenum">
              <a:rPr lang="en-US" smtClean="0"/>
              <a:pPr/>
              <a:t>‹#›</a:t>
            </a:fld>
            <a:endParaRPr lang="en-US"/>
          </a:p>
        </p:txBody>
      </p:sp>
    </p:spTree>
    <p:extLst>
      <p:ext uri="{BB962C8B-B14F-4D97-AF65-F5344CB8AC3E}">
        <p14:creationId xmlns:p14="http://schemas.microsoft.com/office/powerpoint/2010/main" val="217309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FD75B4-349F-8348-B76A-136513754F82}"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CA4DE-FD51-544A-95E8-A871A043F216}" type="slidenum">
              <a:rPr lang="en-US" smtClean="0"/>
              <a:pPr/>
              <a:t>‹#›</a:t>
            </a:fld>
            <a:endParaRPr lang="en-US"/>
          </a:p>
        </p:txBody>
      </p:sp>
    </p:spTree>
    <p:extLst>
      <p:ext uri="{BB962C8B-B14F-4D97-AF65-F5344CB8AC3E}">
        <p14:creationId xmlns:p14="http://schemas.microsoft.com/office/powerpoint/2010/main" val="290341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FD75B4-349F-8348-B76A-136513754F82}" type="datetimeFigureOut">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CA4DE-FD51-544A-95E8-A871A043F216}" type="slidenum">
              <a:rPr lang="en-US" smtClean="0"/>
              <a:pPr/>
              <a:t>‹#›</a:t>
            </a:fld>
            <a:endParaRPr lang="en-US"/>
          </a:p>
        </p:txBody>
      </p:sp>
    </p:spTree>
    <p:extLst>
      <p:ext uri="{BB962C8B-B14F-4D97-AF65-F5344CB8AC3E}">
        <p14:creationId xmlns:p14="http://schemas.microsoft.com/office/powerpoint/2010/main" val="241602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FD75B4-349F-8348-B76A-136513754F82}" type="datetimeFigureOut">
              <a:rPr lang="en-US" smtClean="0"/>
              <a:pPr/>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CCA4DE-FD51-544A-95E8-A871A043F216}" type="slidenum">
              <a:rPr lang="en-US" smtClean="0"/>
              <a:pPr/>
              <a:t>‹#›</a:t>
            </a:fld>
            <a:endParaRPr lang="en-US"/>
          </a:p>
        </p:txBody>
      </p:sp>
    </p:spTree>
    <p:extLst>
      <p:ext uri="{BB962C8B-B14F-4D97-AF65-F5344CB8AC3E}">
        <p14:creationId xmlns:p14="http://schemas.microsoft.com/office/powerpoint/2010/main" val="94032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FD75B4-349F-8348-B76A-136513754F82}" type="datetimeFigureOut">
              <a:rPr lang="en-US" smtClean="0"/>
              <a:pPr/>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CCA4DE-FD51-544A-95E8-A871A043F216}" type="slidenum">
              <a:rPr lang="en-US" smtClean="0"/>
              <a:pPr/>
              <a:t>‹#›</a:t>
            </a:fld>
            <a:endParaRPr lang="en-US"/>
          </a:p>
        </p:txBody>
      </p:sp>
    </p:spTree>
    <p:extLst>
      <p:ext uri="{BB962C8B-B14F-4D97-AF65-F5344CB8AC3E}">
        <p14:creationId xmlns:p14="http://schemas.microsoft.com/office/powerpoint/2010/main" val="421434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D75B4-349F-8348-B76A-136513754F82}" type="datetimeFigureOut">
              <a:rPr lang="en-US" smtClean="0"/>
              <a:pPr/>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CCA4DE-FD51-544A-95E8-A871A043F216}" type="slidenum">
              <a:rPr lang="en-US" smtClean="0"/>
              <a:pPr/>
              <a:t>‹#›</a:t>
            </a:fld>
            <a:endParaRPr lang="en-US"/>
          </a:p>
        </p:txBody>
      </p:sp>
    </p:spTree>
    <p:extLst>
      <p:ext uri="{BB962C8B-B14F-4D97-AF65-F5344CB8AC3E}">
        <p14:creationId xmlns:p14="http://schemas.microsoft.com/office/powerpoint/2010/main" val="164007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FD75B4-349F-8348-B76A-136513754F82}" type="datetimeFigureOut">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CA4DE-FD51-544A-95E8-A871A043F216}" type="slidenum">
              <a:rPr lang="en-US" smtClean="0"/>
              <a:pPr/>
              <a:t>‹#›</a:t>
            </a:fld>
            <a:endParaRPr lang="en-US"/>
          </a:p>
        </p:txBody>
      </p:sp>
    </p:spTree>
    <p:extLst>
      <p:ext uri="{BB962C8B-B14F-4D97-AF65-F5344CB8AC3E}">
        <p14:creationId xmlns:p14="http://schemas.microsoft.com/office/powerpoint/2010/main" val="3217884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FD75B4-349F-8348-B76A-136513754F82}" type="datetimeFigureOut">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CA4DE-FD51-544A-95E8-A871A043F216}" type="slidenum">
              <a:rPr lang="en-US" smtClean="0"/>
              <a:pPr/>
              <a:t>‹#›</a:t>
            </a:fld>
            <a:endParaRPr lang="en-US"/>
          </a:p>
        </p:txBody>
      </p:sp>
    </p:spTree>
    <p:extLst>
      <p:ext uri="{BB962C8B-B14F-4D97-AF65-F5344CB8AC3E}">
        <p14:creationId xmlns:p14="http://schemas.microsoft.com/office/powerpoint/2010/main" val="325161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D75B4-349F-8348-B76A-136513754F82}" type="datetimeFigureOut">
              <a:rPr lang="en-US" smtClean="0"/>
              <a:pPr/>
              <a:t>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CA4DE-FD51-544A-95E8-A871A043F216}" type="slidenum">
              <a:rPr lang="en-US" smtClean="0"/>
              <a:pPr/>
              <a:t>‹#›</a:t>
            </a:fld>
            <a:endParaRPr lang="en-US"/>
          </a:p>
        </p:txBody>
      </p:sp>
    </p:spTree>
    <p:extLst>
      <p:ext uri="{BB962C8B-B14F-4D97-AF65-F5344CB8AC3E}">
        <p14:creationId xmlns:p14="http://schemas.microsoft.com/office/powerpoint/2010/main" val="3680079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CC782-396A-4039-9CD0-FDB6A91F0E0B}" type="datetime1">
              <a:rPr lang="en-US" smtClean="0"/>
              <a:t>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469BC-DF13-474B-815E-354359002FCD}" type="slidenum">
              <a:rPr lang="en-US" smtClean="0"/>
              <a:t>‹#›</a:t>
            </a:fld>
            <a:endParaRPr lang="en-US"/>
          </a:p>
        </p:txBody>
      </p:sp>
    </p:spTree>
    <p:extLst>
      <p:ext uri="{BB962C8B-B14F-4D97-AF65-F5344CB8AC3E}">
        <p14:creationId xmlns:p14="http://schemas.microsoft.com/office/powerpoint/2010/main" val="4104498709"/>
      </p:ext>
    </p:extLst>
  </p:cSld>
  <p:clrMap bg1="lt1" tx1="dk1" bg2="lt2" tx2="dk2" accent1="accent1" accent2="accent2" accent3="accent3" accent4="accent4" accent5="accent5" accent6="accent6" hlink="hlink" folHlink="folHlink"/>
  <p:sldLayoutIdLst>
    <p:sldLayoutId id="2147483650" r:id="rId1"/>
    <p:sldLayoutId id="2147483649"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nteractivebrokers.com/Universal/servlet/Registration.formSampleView?file=registration_1/cftc_risk_disclosure.html" TargetMode="External"/><Relationship Id="rId7" Type="http://schemas.openxmlformats.org/officeDocument/2006/relationships/hyperlink" Target="http://www.sipc.org/" TargetMode="External"/><Relationship Id="rId2" Type="http://schemas.openxmlformats.org/officeDocument/2006/relationships/hyperlink" Target="http://www.optionsclearing.com/about/publications/character-risks.jsp" TargetMode="External"/><Relationship Id="rId1" Type="http://schemas.openxmlformats.org/officeDocument/2006/relationships/slideLayout" Target="../slideLayouts/slideLayout12.xml"/><Relationship Id="rId6" Type="http://schemas.openxmlformats.org/officeDocument/2006/relationships/hyperlink" Target="http://www.finra.org/" TargetMode="External"/><Relationship Id="rId5" Type="http://schemas.openxmlformats.org/officeDocument/2006/relationships/hyperlink" Target="http://www.nyse.com/" TargetMode="External"/><Relationship Id="rId4" Type="http://schemas.openxmlformats.org/officeDocument/2006/relationships/hyperlink" Target="https://www.nfa.futures.org/members/member-resources/files/security-futures-disclosure.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0245" y="4998672"/>
            <a:ext cx="9003323"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Helvetica" panose="020B0604020202020204" pitchFamily="34" charset="0"/>
                <a:cs typeface="Helvetica" panose="020B0604020202020204" pitchFamily="34" charset="0"/>
              </a:rPr>
              <a:t>February 4, 2021</a:t>
            </a:r>
            <a:endParaRPr kumimoji="0" lang="en-US" sz="18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 name="Rectangle 2"/>
          <p:cNvSpPr/>
          <p:nvPr/>
        </p:nvSpPr>
        <p:spPr>
          <a:xfrm>
            <a:off x="3125038" y="5534561"/>
            <a:ext cx="3125038"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Exchange and Industry Sponsored Webinars are presented by unaffiliated third parties. Interactive Brokers LLC is not responsible for the content of these presentations. You should review the contents of each presentation and make your own judgment as to whether the content is appropriate for you. Interactive Brokers LLC does not provide recommendations or advice.</a:t>
            </a:r>
          </a:p>
        </p:txBody>
      </p:sp>
      <p:sp>
        <p:nvSpPr>
          <p:cNvPr id="4" name="Rectangle 3"/>
          <p:cNvSpPr/>
          <p:nvPr/>
        </p:nvSpPr>
        <p:spPr>
          <a:xfrm>
            <a:off x="3439049" y="6642556"/>
            <a:ext cx="5622053" cy="21544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This presentation is not an advertisement or solicitation for new customers. It is intended only as an educational presentation.</a:t>
            </a:r>
          </a:p>
        </p:txBody>
      </p:sp>
      <p:sp>
        <p:nvSpPr>
          <p:cNvPr id="5" name="Title 1"/>
          <p:cNvSpPr>
            <a:spLocks noGrp="1"/>
          </p:cNvSpPr>
          <p:nvPr>
            <p:ph type="ctrTitle"/>
          </p:nvPr>
        </p:nvSpPr>
        <p:spPr>
          <a:xfrm>
            <a:off x="3558170" y="197952"/>
            <a:ext cx="3614997" cy="1454500"/>
          </a:xfrm>
        </p:spPr>
        <p:txBody>
          <a:bodyPr anchor="t">
            <a:normAutofit fontScale="90000"/>
          </a:bodyPr>
          <a:lstStyle/>
          <a:p>
            <a:pPr lvl="0"/>
            <a:r>
              <a:rPr lang="en-US" sz="3600" dirty="0"/>
              <a:t>Interactive Brokers</a:t>
            </a:r>
            <a:br>
              <a:rPr lang="en-US" sz="3200" dirty="0"/>
            </a:br>
            <a:r>
              <a:rPr lang="en-US" altLang="en-US" sz="1600" i="1" dirty="0">
                <a:latin typeface="Calibri (Headings)"/>
              </a:rPr>
              <a:t>in conjunction with</a:t>
            </a:r>
            <a:br>
              <a:rPr lang="en-US" altLang="en-US" sz="1800" i="1" dirty="0">
                <a:latin typeface="Calibri (Headings)"/>
              </a:rPr>
            </a:br>
            <a:r>
              <a:rPr lang="en-US" sz="2400" b="1" dirty="0"/>
              <a:t>Sheridan Options Mentoring</a:t>
            </a:r>
            <a:br>
              <a:rPr lang="en-US" sz="2400" b="1" dirty="0">
                <a:solidFill>
                  <a:prstClr val="black"/>
                </a:solidFill>
              </a:rPr>
            </a:br>
            <a:r>
              <a:rPr lang="en-US" altLang="en-US" sz="1600" i="1" dirty="0">
                <a:latin typeface="Calibri (Headings)"/>
              </a:rPr>
              <a:t>present:</a:t>
            </a:r>
            <a:endParaRPr lang="en-US" sz="1600" b="1" dirty="0"/>
          </a:p>
        </p:txBody>
      </p:sp>
      <p:sp>
        <p:nvSpPr>
          <p:cNvPr id="6" name="Title 1"/>
          <p:cNvSpPr txBox="1">
            <a:spLocks/>
          </p:cNvSpPr>
          <p:nvPr/>
        </p:nvSpPr>
        <p:spPr>
          <a:xfrm>
            <a:off x="3558170" y="2067004"/>
            <a:ext cx="3978888" cy="215905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t>Dan’s 2 Strategy</a:t>
            </a:r>
          </a:p>
          <a:p>
            <a:r>
              <a:rPr lang="en-US" sz="2800" b="1" dirty="0"/>
              <a:t>Trading Plan for </a:t>
            </a:r>
          </a:p>
          <a:p>
            <a:r>
              <a:rPr lang="en-US" sz="2800" b="1" dirty="0"/>
              <a:t>2021</a:t>
            </a:r>
          </a:p>
        </p:txBody>
      </p:sp>
      <p:sp>
        <p:nvSpPr>
          <p:cNvPr id="7" name="Rectangle 6"/>
          <p:cNvSpPr/>
          <p:nvPr/>
        </p:nvSpPr>
        <p:spPr>
          <a:xfrm>
            <a:off x="3439049" y="3814341"/>
            <a:ext cx="4087376" cy="646331"/>
          </a:xfrm>
          <a:prstGeom prst="rect">
            <a:avLst/>
          </a:prstGeom>
        </p:spPr>
        <p:txBody>
          <a:bodyPr wrap="square">
            <a:spAutoFit/>
          </a:bodyPr>
          <a:lstStyle/>
          <a:p>
            <a:pPr algn="ctr"/>
            <a:r>
              <a:rPr lang="en-US" b="1" dirty="0"/>
              <a:t>Dan Sheridan</a:t>
            </a:r>
          </a:p>
          <a:p>
            <a:pPr lvl="0" algn="ctr">
              <a:defRPr/>
            </a:pPr>
            <a:r>
              <a:rPr lang="en-US" b="1" dirty="0"/>
              <a:t>Sheridan Options Mentoring</a:t>
            </a:r>
            <a:endParaRPr kumimoji="0" lang="en-US" sz="200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001668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a:solidFill>
                  <a:srgbClr val="1F497D"/>
                </a:solidFill>
                <a:effectLst>
                  <a:outerShdw blurRad="50800" dist="38100" dir="2700000">
                    <a:srgbClr val="000000">
                      <a:alpha val="43000"/>
                    </a:srgbClr>
                  </a:outerShdw>
                </a:effectLst>
              </a:rPr>
              <a:t>Calendar Guidelines</a:t>
            </a:r>
          </a:p>
        </p:txBody>
      </p:sp>
      <p:sp>
        <p:nvSpPr>
          <p:cNvPr id="3" name="Content Placeholder 2"/>
          <p:cNvSpPr>
            <a:spLocks noGrp="1"/>
          </p:cNvSpPr>
          <p:nvPr>
            <p:ph idx="1"/>
          </p:nvPr>
        </p:nvSpPr>
        <p:spPr>
          <a:xfrm>
            <a:off x="0" y="1600200"/>
            <a:ext cx="9144000" cy="4525963"/>
          </a:xfrm>
        </p:spPr>
        <p:txBody>
          <a:bodyPr/>
          <a:lstStyle/>
          <a:p>
            <a:r>
              <a:rPr lang="en-US" dirty="0"/>
              <a:t>Why SPX?</a:t>
            </a:r>
          </a:p>
          <a:p>
            <a:r>
              <a:rPr lang="en-US" dirty="0"/>
              <a:t>Which Strikes and Duration?</a:t>
            </a:r>
          </a:p>
          <a:p>
            <a:r>
              <a:rPr lang="en-US" dirty="0"/>
              <a:t>Can I trade SPY?</a:t>
            </a:r>
          </a:p>
          <a:p>
            <a:r>
              <a:rPr lang="en-US" dirty="0"/>
              <a:t>How do I improve/increase returns in a Calendar?</a:t>
            </a:r>
          </a:p>
          <a:p>
            <a:r>
              <a:rPr lang="en-US" dirty="0"/>
              <a:t>How do returns decrease in an Calendar?</a:t>
            </a:r>
          </a:p>
          <a:p>
            <a:r>
              <a:rPr lang="en-US" dirty="0"/>
              <a:t>4 Step Risk Management Plan for Calendars?</a:t>
            </a:r>
          </a:p>
          <a:p>
            <a:endParaRPr lang="en-US" dirty="0"/>
          </a:p>
        </p:txBody>
      </p:sp>
      <p:sp>
        <p:nvSpPr>
          <p:cNvPr id="4" name="TextBox 3"/>
          <p:cNvSpPr txBox="1"/>
          <p:nvPr/>
        </p:nvSpPr>
        <p:spPr>
          <a:xfrm>
            <a:off x="3307706" y="6581001"/>
            <a:ext cx="2532907" cy="276999"/>
          </a:xfrm>
          <a:prstGeom prst="rect">
            <a:avLst/>
          </a:prstGeom>
          <a:noFill/>
        </p:spPr>
        <p:txBody>
          <a:bodyPr wrap="square" rtlCol="0">
            <a:spAutoFit/>
          </a:bodyPr>
          <a:lstStyle/>
          <a:p>
            <a:r>
              <a:rPr lang="en-US" sz="1200" dirty="0">
                <a:solidFill>
                  <a:schemeClr val="tx2"/>
                </a:solidFill>
              </a:rPr>
              <a:t>Copyright © 2021 All Rights Reserved</a:t>
            </a:r>
          </a:p>
        </p:txBody>
      </p:sp>
      <p:pic>
        <p:nvPicPr>
          <p:cNvPr id="5" name="Content Placeholder 13" descr="logo-final.png"/>
          <p:cNvPicPr>
            <a:picLocks noChangeAspect="1"/>
          </p:cNvPicPr>
          <p:nvPr/>
        </p:nvPicPr>
        <p:blipFill>
          <a:blip r:embed="rId2"/>
          <a:srcRect t="-35184" b="-35184"/>
          <a:stretch>
            <a:fillRect/>
          </a:stretch>
        </p:blipFill>
        <p:spPr>
          <a:xfrm>
            <a:off x="0" y="6135935"/>
            <a:ext cx="1618535" cy="890132"/>
          </a:xfrm>
          <a:prstGeom prst="rect">
            <a:avLst/>
          </a:prstGeom>
        </p:spPr>
      </p:pic>
    </p:spTree>
    <p:extLst>
      <p:ext uri="{BB962C8B-B14F-4D97-AF65-F5344CB8AC3E}">
        <p14:creationId xmlns:p14="http://schemas.microsoft.com/office/powerpoint/2010/main" val="2940090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a:xfrm>
            <a:off x="457200" y="1443032"/>
            <a:ext cx="8229600" cy="5350674"/>
          </a:xfrm>
        </p:spPr>
        <p:txBody>
          <a:bodyPr>
            <a:noAutofit/>
          </a:bodyPr>
          <a:lstStyle/>
          <a:p>
            <a:pPr marL="0" lvl="0" indent="3175" defTabSz="914400" fontAlgn="base">
              <a:spcBef>
                <a:spcPct val="0"/>
              </a:spcBef>
              <a:spcAft>
                <a:spcPts val="1200"/>
              </a:spcAft>
              <a:buNone/>
              <a:defRPr/>
            </a:pPr>
            <a:r>
              <a:rPr lang="en-US" sz="1200" dirty="0">
                <a:solidFill>
                  <a:srgbClr val="000000"/>
                </a:solidFill>
                <a:latin typeface="Calibri"/>
                <a:cs typeface="+mn-cs"/>
              </a:rPr>
              <a:t>Options involve risk and are not suitable for all investors. For information on the uses and risks of options, you can obtain a copy of the Options Clearing Corporation risk disclosure document titled </a:t>
            </a:r>
            <a:r>
              <a:rPr lang="en-US" sz="1200" dirty="0">
                <a:solidFill>
                  <a:srgbClr val="000000"/>
                </a:solidFill>
                <a:latin typeface="Calibri"/>
                <a:cs typeface="+mn-cs"/>
                <a:hlinkClick r:id="rId2"/>
              </a:rPr>
              <a:t>Characteristics and Risks of Standardized Options </a:t>
            </a:r>
            <a:r>
              <a:rPr lang="en-US" sz="1200" dirty="0">
                <a:solidFill>
                  <a:srgbClr val="000000"/>
                </a:solidFill>
                <a:latin typeface="Calibri"/>
                <a:cs typeface="+mn-cs"/>
              </a:rPr>
              <a:t>by calling (</a:t>
            </a:r>
            <a:r>
              <a:rPr lang="en-US" sz="1200" dirty="0">
                <a:solidFill>
                  <a:prstClr val="black"/>
                </a:solidFill>
                <a:latin typeface="Calibri"/>
                <a:cs typeface="+mn-cs"/>
              </a:rPr>
              <a:t>312) 542-6901.</a:t>
            </a:r>
            <a:endParaRPr lang="en-US" sz="1200" dirty="0">
              <a:solidFill>
                <a:srgbClr val="000000"/>
              </a:solidFill>
              <a:latin typeface="Calibri"/>
              <a:cs typeface="+mn-cs"/>
            </a:endParaRPr>
          </a:p>
          <a:p>
            <a:pPr marL="0" lvl="0" indent="3175" defTabSz="914400" fontAlgn="base">
              <a:spcBef>
                <a:spcPct val="0"/>
              </a:spcBef>
              <a:spcAft>
                <a:spcPts val="1200"/>
              </a:spcAft>
              <a:buNone/>
              <a:defRPr/>
            </a:pPr>
            <a:r>
              <a:rPr lang="en-US" sz="1200" dirty="0">
                <a:solidFill>
                  <a:srgbClr val="000000"/>
                </a:solidFill>
                <a:latin typeface="Calibri"/>
                <a:cs typeface="+mn-cs"/>
              </a:rPr>
              <a:t>Futures are not suitable for all investors. The amount you may lose may be greater than your initial investment. Before trading futures, please read the </a:t>
            </a:r>
            <a:r>
              <a:rPr lang="en-US" sz="1200" dirty="0">
                <a:solidFill>
                  <a:srgbClr val="000000"/>
                </a:solidFill>
                <a:latin typeface="Calibri"/>
                <a:cs typeface="+mn-cs"/>
                <a:hlinkClick r:id="rId3"/>
              </a:rPr>
              <a:t>CFTC Risk Disclosure</a:t>
            </a:r>
            <a:r>
              <a:rPr lang="en-US" sz="1200" dirty="0">
                <a:solidFill>
                  <a:srgbClr val="000000"/>
                </a:solidFill>
                <a:latin typeface="Calibri"/>
                <a:cs typeface="+mn-cs"/>
              </a:rPr>
              <a:t>. For a copy visit interactivebrokers.com. </a:t>
            </a:r>
          </a:p>
          <a:p>
            <a:pPr marL="0" lvl="0" indent="3175" defTabSz="914400" fontAlgn="base">
              <a:spcBef>
                <a:spcPct val="0"/>
              </a:spcBef>
              <a:spcAft>
                <a:spcPts val="1200"/>
              </a:spcAft>
              <a:buNone/>
              <a:defRPr/>
            </a:pPr>
            <a:r>
              <a:rPr lang="en-US" sz="1200" dirty="0">
                <a:solidFill>
                  <a:srgbClr val="000000"/>
                </a:solidFill>
                <a:latin typeface="Calibri"/>
                <a:cs typeface="+mn-cs"/>
              </a:rPr>
              <a:t>Security futures involve a high degree of risk and are not suitable for all investors. The amount you may lose may be greater than your initial investment. Before trading security futures, please read the </a:t>
            </a:r>
            <a:r>
              <a:rPr lang="en-US" sz="1200" dirty="0">
                <a:solidFill>
                  <a:srgbClr val="000000"/>
                </a:solidFill>
                <a:latin typeface="Calibri"/>
                <a:cs typeface="+mn-cs"/>
                <a:hlinkClick r:id="rId4"/>
              </a:rPr>
              <a:t>Security Futures Risk Disclosure Statement</a:t>
            </a:r>
            <a:r>
              <a:rPr lang="en-US" sz="1200" dirty="0">
                <a:solidFill>
                  <a:srgbClr val="000000"/>
                </a:solidFill>
                <a:latin typeface="Calibri"/>
                <a:cs typeface="+mn-cs"/>
              </a:rPr>
              <a:t>. For a copy visit Interactivebrokers.com. </a:t>
            </a:r>
          </a:p>
          <a:p>
            <a:pPr marL="0" lvl="0" indent="3175" defTabSz="914400" fontAlgn="base">
              <a:spcBef>
                <a:spcPct val="0"/>
              </a:spcBef>
              <a:spcAft>
                <a:spcPts val="1200"/>
              </a:spcAft>
              <a:buNone/>
              <a:defRPr/>
            </a:pPr>
            <a:r>
              <a:rPr lang="en-US" sz="1200" dirty="0">
                <a:solidFill>
                  <a:srgbClr val="000000"/>
                </a:solidFill>
                <a:latin typeface="Calibri"/>
                <a:cs typeface="+mn-cs"/>
              </a:rPr>
              <a:t>There is a substantial risk of loss in foreign exchange trading. The settlement date of foreign exchange trades can vary due to time zone differences and bank holidays. When trading across foreign exchange markets, this may necessitate borrowing funds to settle foreign exchange trades. The interest rate on borrowed funds must be considered when computing the cost of trades across multiple markets.</a:t>
            </a:r>
          </a:p>
          <a:p>
            <a:pPr marL="0" lvl="0" indent="3175" defTabSz="914400" fontAlgn="base">
              <a:spcBef>
                <a:spcPct val="0"/>
              </a:spcBef>
              <a:spcAft>
                <a:spcPts val="1200"/>
              </a:spcAft>
              <a:buNone/>
              <a:defRPr/>
            </a:pPr>
            <a:r>
              <a:rPr lang="en-US" sz="1200" dirty="0">
                <a:solidFill>
                  <a:srgbClr val="000000"/>
                </a:solidFill>
                <a:latin typeface="Calibri"/>
                <a:cs typeface="+mn-cs"/>
              </a:rPr>
              <a:t>The Order types available through Interactive Brokers LLC’s Trader Workstation are designed to help you limit your loss and/or lock in a profit. Market conditions and other factors may affect execution.  In general, orders guarantee a fill or guarantee a price, but not both.  In extreme market conditions, an order may either be executed at a different price than anticipated or may not be filled in the marketplace.</a:t>
            </a:r>
          </a:p>
          <a:p>
            <a:pPr marL="0" lvl="0" indent="3175" defTabSz="914400" fontAlgn="base">
              <a:spcBef>
                <a:spcPct val="0"/>
              </a:spcBef>
              <a:spcAft>
                <a:spcPts val="1200"/>
              </a:spcAft>
              <a:buNone/>
              <a:defRPr/>
            </a:pPr>
            <a:r>
              <a:rPr lang="en-US" sz="1200" dirty="0">
                <a:solidFill>
                  <a:srgbClr val="000000"/>
                </a:solidFill>
                <a:latin typeface="Calibri"/>
                <a:cs typeface="+mn-cs"/>
              </a:rPr>
              <a:t>There is a substantial risk of loss in trading futures and options. </a:t>
            </a:r>
            <a:r>
              <a:rPr lang="en-US" sz="1200" b="1" dirty="0">
                <a:solidFill>
                  <a:srgbClr val="000000"/>
                </a:solidFill>
                <a:latin typeface="Calibri"/>
                <a:cs typeface="+mn-cs"/>
              </a:rPr>
              <a:t>Past performance is not indicative of future results</a:t>
            </a:r>
            <a:r>
              <a:rPr lang="en-US" sz="1200" dirty="0">
                <a:solidFill>
                  <a:srgbClr val="000000"/>
                </a:solidFill>
                <a:latin typeface="Calibri"/>
                <a:cs typeface="+mn-cs"/>
              </a:rPr>
              <a:t>. </a:t>
            </a:r>
          </a:p>
          <a:p>
            <a:pPr marL="0" lvl="0" indent="3175" defTabSz="914400" fontAlgn="base">
              <a:spcBef>
                <a:spcPct val="0"/>
              </a:spcBef>
              <a:spcAft>
                <a:spcPts val="1200"/>
              </a:spcAft>
              <a:buNone/>
              <a:defRPr/>
            </a:pPr>
            <a:r>
              <a:rPr lang="en-US" sz="1200" dirty="0">
                <a:solidFill>
                  <a:srgbClr val="000000"/>
                </a:solidFill>
                <a:latin typeface="Calibri"/>
                <a:cs typeface="+mn-cs"/>
              </a:rPr>
              <a:t>Any stock, options or futures symbols displayed are for illustrative purposes only and are not intended to portray recommendations.</a:t>
            </a:r>
            <a:endParaRPr lang="en-US" sz="1200" dirty="0">
              <a:solidFill>
                <a:srgbClr val="000000"/>
              </a:solidFill>
              <a:effectLst>
                <a:outerShdw blurRad="38100" dist="38100" dir="2700000" algn="tl">
                  <a:srgbClr val="C0C0C0"/>
                </a:outerShdw>
              </a:effectLst>
              <a:latin typeface="Calibri"/>
              <a:cs typeface="+mn-cs"/>
            </a:endParaRPr>
          </a:p>
          <a:p>
            <a:pPr lvl="0" algn="ctr" defTabSz="914400" fontAlgn="base">
              <a:spcBef>
                <a:spcPct val="0"/>
              </a:spcBef>
              <a:spcAft>
                <a:spcPts val="1200"/>
              </a:spcAft>
              <a:buNone/>
              <a:defRPr/>
            </a:pPr>
            <a:r>
              <a:rPr lang="en-US" sz="1200" dirty="0">
                <a:solidFill>
                  <a:srgbClr val="000000"/>
                </a:solidFill>
                <a:latin typeface="Calibri"/>
                <a:cs typeface="+mn-cs"/>
              </a:rPr>
              <a:t>Interactive Brokers LLC is a member of </a:t>
            </a:r>
            <a:r>
              <a:rPr lang="en-US" sz="1200" u="sng" dirty="0">
                <a:solidFill>
                  <a:srgbClr val="000000"/>
                </a:solidFill>
                <a:latin typeface="Calibri"/>
                <a:cs typeface="+mn-cs"/>
                <a:hlinkClick r:id="rId5"/>
              </a:rPr>
              <a:t>NYSE</a:t>
            </a:r>
            <a:r>
              <a:rPr lang="en-US" sz="1200" dirty="0">
                <a:solidFill>
                  <a:srgbClr val="000000"/>
                </a:solidFill>
                <a:latin typeface="Calibri"/>
                <a:cs typeface="+mn-cs"/>
              </a:rPr>
              <a:t> </a:t>
            </a:r>
            <a:r>
              <a:rPr lang="en-US" sz="1200" u="sng" dirty="0">
                <a:solidFill>
                  <a:srgbClr val="000000"/>
                </a:solidFill>
                <a:latin typeface="Calibri"/>
                <a:cs typeface="+mn-cs"/>
                <a:hlinkClick r:id="rId6"/>
              </a:rPr>
              <a:t>FINRA</a:t>
            </a:r>
            <a:r>
              <a:rPr lang="en-US" sz="1200" dirty="0">
                <a:solidFill>
                  <a:srgbClr val="000000"/>
                </a:solidFill>
                <a:latin typeface="Calibri"/>
                <a:cs typeface="+mn-cs"/>
              </a:rPr>
              <a:t> </a:t>
            </a:r>
            <a:r>
              <a:rPr lang="en-US" sz="1200" u="sng" dirty="0">
                <a:solidFill>
                  <a:srgbClr val="000000"/>
                </a:solidFill>
                <a:latin typeface="Calibri"/>
                <a:cs typeface="+mn-cs"/>
                <a:hlinkClick r:id="rId7"/>
              </a:rPr>
              <a:t>SIPC</a:t>
            </a:r>
          </a:p>
        </p:txBody>
      </p:sp>
      <p:sp>
        <p:nvSpPr>
          <p:cNvPr id="4" name="Slide Number Placeholder 3"/>
          <p:cNvSpPr>
            <a:spLocks noGrp="1"/>
          </p:cNvSpPr>
          <p:nvPr>
            <p:ph type="sldNum" sz="quarter" idx="12"/>
          </p:nvPr>
        </p:nvSpPr>
        <p:spPr/>
        <p:txBody>
          <a:bodyPr/>
          <a:lstStyle/>
          <a:p>
            <a:fld id="{BDF469BC-DF13-474B-815E-354359002FCD}"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3855222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dobeStock_230576028.jpeg"/>
          <p:cNvPicPr>
            <a:picLocks noChangeAspect="1"/>
          </p:cNvPicPr>
          <p:nvPr/>
        </p:nvPicPr>
        <p:blipFill>
          <a:blip r:embed="rId2"/>
          <a:stretch>
            <a:fillRect/>
          </a:stretch>
        </p:blipFill>
        <p:spPr>
          <a:xfrm>
            <a:off x="0" y="0"/>
            <a:ext cx="9144000" cy="6858000"/>
          </a:xfrm>
          <a:prstGeom prst="rect">
            <a:avLst/>
          </a:prstGeom>
        </p:spPr>
      </p:pic>
      <p:sp>
        <p:nvSpPr>
          <p:cNvPr id="10" name="Rectangle 9"/>
          <p:cNvSpPr/>
          <p:nvPr/>
        </p:nvSpPr>
        <p:spPr>
          <a:xfrm>
            <a:off x="4222844" y="329543"/>
            <a:ext cx="2862558" cy="477054"/>
          </a:xfrm>
          <a:prstGeom prst="rect">
            <a:avLst/>
          </a:prstGeom>
        </p:spPr>
        <p:txBody>
          <a:bodyPr wrap="none">
            <a:spAutoFit/>
            <a:scene3d>
              <a:camera prst="orthographicFront"/>
              <a:lightRig rig="threePt" dir="t"/>
            </a:scene3d>
            <a:sp3d extrusionH="57150">
              <a:bevelT w="38100" h="38100"/>
            </a:sp3d>
          </a:bodyPr>
          <a:lstStyle/>
          <a:p>
            <a:pPr algn="ctr"/>
            <a:r>
              <a:rPr lang="en-US" sz="2500" b="1" i="1" dirty="0">
                <a:solidFill>
                  <a:schemeClr val="bg1"/>
                </a:solidFill>
                <a:effectLst>
                  <a:glow rad="63500">
                    <a:srgbClr val="308192">
                      <a:alpha val="75000"/>
                    </a:srgbClr>
                  </a:glow>
                </a:effectLst>
              </a:rPr>
              <a:t>With: Dan Sheridan </a:t>
            </a:r>
          </a:p>
        </p:txBody>
      </p:sp>
      <p:sp>
        <p:nvSpPr>
          <p:cNvPr id="14" name="TextBox 13"/>
          <p:cNvSpPr txBox="1"/>
          <p:nvPr/>
        </p:nvSpPr>
        <p:spPr>
          <a:xfrm>
            <a:off x="0" y="5299601"/>
            <a:ext cx="9144000" cy="138499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100" b="1" i="1" dirty="0">
                <a:solidFill>
                  <a:schemeClr val="bg1"/>
                </a:solidFill>
                <a:effectLst>
                  <a:glow rad="63500">
                    <a:srgbClr val="308192">
                      <a:alpha val="75000"/>
                    </a:srgbClr>
                  </a:glow>
                  <a:outerShdw blurRad="50800" dist="38100" dir="2700000" algn="br">
                    <a:srgbClr val="000000">
                      <a:alpha val="43000"/>
                    </a:srgbClr>
                  </a:outerShdw>
                </a:effectLst>
              </a:rPr>
              <a:t>“Dan’s 2 Strategy Trading Plan for 2021”</a:t>
            </a:r>
          </a:p>
          <a:p>
            <a:pPr algn="ctr"/>
            <a:endParaRPr lang="en-US" sz="4100" b="1" i="1" dirty="0">
              <a:solidFill>
                <a:schemeClr val="bg1"/>
              </a:solidFill>
              <a:effectLst>
                <a:glow rad="63500">
                  <a:srgbClr val="308192">
                    <a:alpha val="75000"/>
                  </a:srgbClr>
                </a:glow>
                <a:outerShdw blurRad="50800" dist="38100" dir="2700000" algn="br">
                  <a:srgbClr val="000000">
                    <a:alpha val="43000"/>
                  </a:srgbClr>
                </a:outerShdw>
              </a:effectLst>
            </a:endParaRPr>
          </a:p>
        </p:txBody>
      </p:sp>
      <p:pic>
        <p:nvPicPr>
          <p:cNvPr id="15" name="Picture 14" descr="logo_svg_full_name_white.png"/>
          <p:cNvPicPr>
            <a:picLocks noChangeAspect="1"/>
          </p:cNvPicPr>
          <p:nvPr/>
        </p:nvPicPr>
        <p:blipFill>
          <a:blip r:embed="rId3"/>
          <a:stretch>
            <a:fillRect/>
          </a:stretch>
        </p:blipFill>
        <p:spPr>
          <a:xfrm>
            <a:off x="189427" y="159434"/>
            <a:ext cx="6656463" cy="2261609"/>
          </a:xfrm>
          <a:prstGeom prst="rect">
            <a:avLst/>
          </a:prstGeom>
        </p:spPr>
      </p:pic>
      <p:sp>
        <p:nvSpPr>
          <p:cNvPr id="8" name="TextBox 7"/>
          <p:cNvSpPr txBox="1"/>
          <p:nvPr/>
        </p:nvSpPr>
        <p:spPr>
          <a:xfrm>
            <a:off x="3307706" y="6581001"/>
            <a:ext cx="2532907" cy="276999"/>
          </a:xfrm>
          <a:prstGeom prst="rect">
            <a:avLst/>
          </a:prstGeom>
          <a:noFill/>
        </p:spPr>
        <p:txBody>
          <a:bodyPr wrap="square" rtlCol="0">
            <a:spAutoFit/>
          </a:bodyPr>
          <a:lstStyle/>
          <a:p>
            <a:r>
              <a:rPr lang="en-US" sz="1200" dirty="0">
                <a:solidFill>
                  <a:schemeClr val="bg1"/>
                </a:solidFill>
              </a:rPr>
              <a:t>Copyright © 2021 All Rights Reserved</a:t>
            </a:r>
          </a:p>
        </p:txBody>
      </p:sp>
      <p:pic>
        <p:nvPicPr>
          <p:cNvPr id="9" name="Picture 8" descr="2021-02-02_14-08-13.png"/>
          <p:cNvPicPr>
            <a:picLocks noChangeAspect="1"/>
          </p:cNvPicPr>
          <p:nvPr/>
        </p:nvPicPr>
        <p:blipFill>
          <a:blip r:embed="rId4"/>
          <a:stretch>
            <a:fillRect/>
          </a:stretch>
        </p:blipFill>
        <p:spPr>
          <a:xfrm>
            <a:off x="7085402" y="166805"/>
            <a:ext cx="1899893" cy="2261030"/>
          </a:xfrm>
          <a:prstGeom prst="rect">
            <a:avLst/>
          </a:prstGeom>
          <a:scene3d>
            <a:camera prst="orthographicFront"/>
            <a:lightRig rig="threePt" dir="t"/>
          </a:scene3d>
          <a:sp3d>
            <a:bevelT/>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422" y="145583"/>
            <a:ext cx="9050497" cy="6740308"/>
          </a:xfrm>
          <a:prstGeom prst="rect">
            <a:avLst/>
          </a:prstGeom>
        </p:spPr>
        <p:txBody>
          <a:bodyPr wrap="square">
            <a:spAutoFit/>
          </a:bodyPr>
          <a:lstStyle/>
          <a:p>
            <a:pPr marL="82296" indent="0">
              <a:buNone/>
              <a:defRPr/>
            </a:pPr>
            <a:r>
              <a:rPr lang="en-US" dirty="0">
                <a:solidFill>
                  <a:srgbClr val="1F497D"/>
                </a:solidFill>
              </a:rPr>
              <a:t>The views of speakers and their materials are their own and do not necessarily represent the views of Sheridan Options Mentoring Inc. </a:t>
            </a:r>
          </a:p>
          <a:p>
            <a:pPr marL="82296" indent="0">
              <a:buNone/>
            </a:pPr>
            <a:r>
              <a:rPr lang="en-US" dirty="0">
                <a:solidFill>
                  <a:srgbClr val="1F497D"/>
                </a:solidFill>
              </a:rPr>
              <a:t> </a:t>
            </a:r>
          </a:p>
          <a:p>
            <a:pPr marL="82296" indent="0">
              <a:buNone/>
            </a:pPr>
            <a:r>
              <a:rPr lang="en-US" dirty="0">
                <a:solidFill>
                  <a:srgbClr val="1F497D"/>
                </a:solidFill>
              </a:rPr>
              <a:t>Options involve risk and are not suitable for all investors. Prior to buying or selling an option, a person must receive a copy of Characteristics and Risks of Standardized Options (ODD). Copies of the ODD are available from your broker, by calling 1-888-OPTIONS, or from The Options Clearing Corporation, One North </a:t>
            </a:r>
            <a:r>
              <a:rPr lang="en-US" dirty="0" err="1">
                <a:solidFill>
                  <a:srgbClr val="1F497D"/>
                </a:solidFill>
              </a:rPr>
              <a:t>Wacker</a:t>
            </a:r>
            <a:r>
              <a:rPr lang="en-US" dirty="0">
                <a:solidFill>
                  <a:srgbClr val="1F497D"/>
                </a:solidFill>
              </a:rPr>
              <a:t> Drive, Suite 500, Chicago, Illinois 60606. The information in this presentation is provided solely for general education and information purposes.  Any strategies discussed, including examples using actual securities and price data, are strictly for illustrative and educational purposes. Investors should consult their tax advisor about any potential tax consequences.  No statement within the presentation should be construed as a recommendation to buy or sell a security or to provide investment advice. </a:t>
            </a:r>
          </a:p>
          <a:p>
            <a:pPr marL="82296" indent="0">
              <a:buNone/>
            </a:pPr>
            <a:r>
              <a:rPr lang="en-US" dirty="0">
                <a:solidFill>
                  <a:srgbClr val="1F497D"/>
                </a:solidFill>
              </a:rPr>
              <a:t> </a:t>
            </a:r>
          </a:p>
          <a:p>
            <a:pPr marL="82296" indent="0">
              <a:buNone/>
            </a:pPr>
            <a:r>
              <a:rPr lang="en-US" dirty="0">
                <a:solidFill>
                  <a:srgbClr val="1F497D"/>
                </a:solidFill>
              </a:rPr>
              <a:t>Multiple leg strategies involve multiple commissions charges.  Brokerage firms may require customers to post higher margins than the minimum margins specified in this presentation.</a:t>
            </a:r>
          </a:p>
          <a:p>
            <a:pPr marL="82296" indent="0">
              <a:buNone/>
            </a:pPr>
            <a:endParaRPr lang="en-US" dirty="0">
              <a:solidFill>
                <a:srgbClr val="1F497D"/>
              </a:solidFill>
            </a:endParaRPr>
          </a:p>
          <a:p>
            <a:pPr marL="82296"/>
            <a:r>
              <a:rPr lang="en-US" dirty="0">
                <a:solidFill>
                  <a:srgbClr val="1F497D"/>
                </a:solidFill>
              </a:rPr>
              <a:t>The course offering can change at any time at Sheridan Options </a:t>
            </a:r>
            <a:r>
              <a:rPr lang="en-US" dirty="0" err="1">
                <a:solidFill>
                  <a:srgbClr val="1F497D"/>
                </a:solidFill>
              </a:rPr>
              <a:t>Mentoring’s</a:t>
            </a:r>
            <a:r>
              <a:rPr lang="en-US" dirty="0">
                <a:solidFill>
                  <a:srgbClr val="1F497D"/>
                </a:solidFill>
              </a:rPr>
              <a:t> discretion. Any changes to this educational program will be posted on the web site, which will serve as notification of any changes. Dan Sheridan’s classes are for educational purposes only. We are not an advisory service, nor do we guarantee any kind of return on investment. Sheridan Mentoring does not offer refunds on online class purchases.</a:t>
            </a:r>
          </a:p>
          <a:p>
            <a:pPr marL="82296" indent="0">
              <a:buNone/>
            </a:pPr>
            <a:endParaRPr lang="en-US" dirty="0">
              <a:solidFill>
                <a:srgbClr val="1F497D"/>
              </a:solidFill>
            </a:endParaRPr>
          </a:p>
          <a:p>
            <a:endParaRPr lang="en-US" dirty="0">
              <a:solidFill>
                <a:srgbClr val="1F497D"/>
              </a:solidFill>
            </a:endParaRPr>
          </a:p>
          <a:p>
            <a:endParaRPr lang="en-US" dirty="0">
              <a:solidFill>
                <a:srgbClr val="1F497D"/>
              </a:solidFill>
            </a:endParaRPr>
          </a:p>
        </p:txBody>
      </p:sp>
      <p:sp>
        <p:nvSpPr>
          <p:cNvPr id="5" name="TextBox 4"/>
          <p:cNvSpPr txBox="1"/>
          <p:nvPr/>
        </p:nvSpPr>
        <p:spPr>
          <a:xfrm>
            <a:off x="3307706" y="6581001"/>
            <a:ext cx="2532907" cy="276999"/>
          </a:xfrm>
          <a:prstGeom prst="rect">
            <a:avLst/>
          </a:prstGeom>
          <a:noFill/>
        </p:spPr>
        <p:txBody>
          <a:bodyPr wrap="square" rtlCol="0">
            <a:spAutoFit/>
          </a:bodyPr>
          <a:lstStyle/>
          <a:p>
            <a:r>
              <a:rPr lang="en-US" sz="1200" dirty="0">
                <a:solidFill>
                  <a:schemeClr val="tx2"/>
                </a:solidFill>
              </a:rPr>
              <a:t>Copyright © 2021 All Rights Reserved</a:t>
            </a:r>
          </a:p>
        </p:txBody>
      </p:sp>
      <p:pic>
        <p:nvPicPr>
          <p:cNvPr id="6" name="Content Placeholder 13" descr="logo-final.png"/>
          <p:cNvPicPr>
            <a:picLocks noChangeAspect="1"/>
          </p:cNvPicPr>
          <p:nvPr/>
        </p:nvPicPr>
        <p:blipFill>
          <a:blip r:embed="rId2"/>
          <a:srcRect t="-35184" b="-35184"/>
          <a:stretch>
            <a:fillRect/>
          </a:stretch>
        </p:blipFill>
        <p:spPr>
          <a:xfrm>
            <a:off x="0" y="6135935"/>
            <a:ext cx="1618535" cy="8901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424"/>
            <a:ext cx="8229600" cy="1143000"/>
          </a:xfrm>
        </p:spPr>
        <p:txBody>
          <a:bodyPr>
            <a:scene3d>
              <a:camera prst="orthographicFront"/>
              <a:lightRig rig="threePt" dir="t"/>
            </a:scene3d>
            <a:sp3d extrusionH="57150">
              <a:bevelT w="38100" h="38100"/>
            </a:sp3d>
          </a:bodyPr>
          <a:lstStyle/>
          <a:p>
            <a:r>
              <a:rPr lang="en-US" b="1" dirty="0">
                <a:solidFill>
                  <a:schemeClr val="tx2"/>
                </a:solidFill>
              </a:rPr>
              <a:t>Dan’s 2 Strategy Trading Plan</a:t>
            </a:r>
          </a:p>
        </p:txBody>
      </p:sp>
      <p:sp>
        <p:nvSpPr>
          <p:cNvPr id="3" name="Content Placeholder 2"/>
          <p:cNvSpPr>
            <a:spLocks noGrp="1"/>
          </p:cNvSpPr>
          <p:nvPr>
            <p:ph idx="1"/>
          </p:nvPr>
        </p:nvSpPr>
        <p:spPr>
          <a:xfrm>
            <a:off x="300994" y="2055038"/>
            <a:ext cx="8229600" cy="4525963"/>
          </a:xfrm>
        </p:spPr>
        <p:txBody>
          <a:bodyPr/>
          <a:lstStyle/>
          <a:p>
            <a:r>
              <a:rPr lang="en-US" dirty="0"/>
              <a:t>SPX  21-23 Day  SPX Put Credit Spreads</a:t>
            </a:r>
          </a:p>
          <a:p>
            <a:pPr>
              <a:buNone/>
            </a:pPr>
            <a:endParaRPr lang="en-US" dirty="0"/>
          </a:p>
          <a:p>
            <a:r>
              <a:rPr lang="en-US" dirty="0"/>
              <a:t>SPX   15-17 Day  SPX  Calendar</a:t>
            </a:r>
          </a:p>
        </p:txBody>
      </p:sp>
      <p:sp>
        <p:nvSpPr>
          <p:cNvPr id="4" name="TextBox 3"/>
          <p:cNvSpPr txBox="1"/>
          <p:nvPr/>
        </p:nvSpPr>
        <p:spPr>
          <a:xfrm>
            <a:off x="3307706" y="6581001"/>
            <a:ext cx="2532907" cy="276999"/>
          </a:xfrm>
          <a:prstGeom prst="rect">
            <a:avLst/>
          </a:prstGeom>
          <a:noFill/>
        </p:spPr>
        <p:txBody>
          <a:bodyPr wrap="square" rtlCol="0">
            <a:spAutoFit/>
          </a:bodyPr>
          <a:lstStyle/>
          <a:p>
            <a:r>
              <a:rPr lang="en-US" sz="1200" dirty="0">
                <a:solidFill>
                  <a:schemeClr val="tx2"/>
                </a:solidFill>
              </a:rPr>
              <a:t>Copyright © 2021 All Rights Reserved</a:t>
            </a:r>
          </a:p>
        </p:txBody>
      </p:sp>
      <p:pic>
        <p:nvPicPr>
          <p:cNvPr id="5" name="Content Placeholder 13" descr="logo-final.png"/>
          <p:cNvPicPr>
            <a:picLocks noChangeAspect="1"/>
          </p:cNvPicPr>
          <p:nvPr/>
        </p:nvPicPr>
        <p:blipFill>
          <a:blip r:embed="rId2"/>
          <a:srcRect t="-35184" b="-35184"/>
          <a:stretch>
            <a:fillRect/>
          </a:stretch>
        </p:blipFill>
        <p:spPr>
          <a:xfrm>
            <a:off x="0" y="6135935"/>
            <a:ext cx="1618535" cy="890132"/>
          </a:xfrm>
          <a:prstGeom prst="rect">
            <a:avLst/>
          </a:prstGeom>
        </p:spPr>
      </p:pic>
    </p:spTree>
    <p:extLst>
      <p:ext uri="{BB962C8B-B14F-4D97-AF65-F5344CB8AC3E}">
        <p14:creationId xmlns:p14="http://schemas.microsoft.com/office/powerpoint/2010/main" val="3992108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a:solidFill>
                  <a:srgbClr val="1F497D"/>
                </a:solidFill>
                <a:effectLst>
                  <a:outerShdw blurRad="50800" dist="38100" dir="2700000">
                    <a:srgbClr val="000000">
                      <a:alpha val="43000"/>
                    </a:srgbClr>
                  </a:outerShdw>
                </a:effectLst>
              </a:rPr>
              <a:t>Trading Plan</a:t>
            </a:r>
          </a:p>
        </p:txBody>
      </p:sp>
      <p:sp>
        <p:nvSpPr>
          <p:cNvPr id="3" name="Content Placeholder 2"/>
          <p:cNvSpPr>
            <a:spLocks noGrp="1"/>
          </p:cNvSpPr>
          <p:nvPr>
            <p:ph idx="1"/>
          </p:nvPr>
        </p:nvSpPr>
        <p:spPr/>
        <p:txBody>
          <a:bodyPr/>
          <a:lstStyle/>
          <a:p>
            <a:r>
              <a:rPr lang="en-US" dirty="0"/>
              <a:t>Capital?</a:t>
            </a:r>
          </a:p>
          <a:p>
            <a:r>
              <a:rPr lang="en-US" dirty="0"/>
              <a:t>Strategies and Allocation?</a:t>
            </a:r>
          </a:p>
          <a:p>
            <a:r>
              <a:rPr lang="en-US" dirty="0"/>
              <a:t>Volatility Diversification?</a:t>
            </a:r>
          </a:p>
          <a:p>
            <a:r>
              <a:rPr lang="en-US" dirty="0"/>
              <a:t>Price Diversification?</a:t>
            </a:r>
          </a:p>
          <a:p>
            <a:r>
              <a:rPr lang="en-US" dirty="0"/>
              <a:t>Yield Goals?</a:t>
            </a:r>
          </a:p>
          <a:p>
            <a:r>
              <a:rPr lang="en-US" dirty="0"/>
              <a:t>Size of Trades?</a:t>
            </a:r>
          </a:p>
        </p:txBody>
      </p:sp>
      <p:sp>
        <p:nvSpPr>
          <p:cNvPr id="4" name="TextBox 3"/>
          <p:cNvSpPr txBox="1"/>
          <p:nvPr/>
        </p:nvSpPr>
        <p:spPr>
          <a:xfrm>
            <a:off x="3307706" y="6581001"/>
            <a:ext cx="2532907" cy="276999"/>
          </a:xfrm>
          <a:prstGeom prst="rect">
            <a:avLst/>
          </a:prstGeom>
          <a:noFill/>
        </p:spPr>
        <p:txBody>
          <a:bodyPr wrap="square" rtlCol="0">
            <a:spAutoFit/>
          </a:bodyPr>
          <a:lstStyle/>
          <a:p>
            <a:r>
              <a:rPr lang="en-US" sz="1200" dirty="0">
                <a:solidFill>
                  <a:schemeClr val="tx2"/>
                </a:solidFill>
              </a:rPr>
              <a:t>Copyright © 2021 All Rights Reserved</a:t>
            </a:r>
          </a:p>
        </p:txBody>
      </p:sp>
      <p:pic>
        <p:nvPicPr>
          <p:cNvPr id="5" name="Content Placeholder 13" descr="logo-final.png"/>
          <p:cNvPicPr>
            <a:picLocks noChangeAspect="1"/>
          </p:cNvPicPr>
          <p:nvPr/>
        </p:nvPicPr>
        <p:blipFill>
          <a:blip r:embed="rId2"/>
          <a:srcRect t="-35184" b="-35184"/>
          <a:stretch>
            <a:fillRect/>
          </a:stretch>
        </p:blipFill>
        <p:spPr>
          <a:xfrm>
            <a:off x="0" y="6135935"/>
            <a:ext cx="1618535" cy="890132"/>
          </a:xfrm>
          <a:prstGeom prst="rect">
            <a:avLst/>
          </a:prstGeom>
        </p:spPr>
      </p:pic>
    </p:spTree>
    <p:extLst>
      <p:ext uri="{BB962C8B-B14F-4D97-AF65-F5344CB8AC3E}">
        <p14:creationId xmlns:p14="http://schemas.microsoft.com/office/powerpoint/2010/main" val="1990487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86"/>
            <a:ext cx="8229600" cy="1143000"/>
          </a:xfrm>
        </p:spPr>
        <p:txBody>
          <a:bodyPr>
            <a:scene3d>
              <a:camera prst="orthographicFront"/>
              <a:lightRig rig="threePt" dir="t"/>
            </a:scene3d>
            <a:sp3d extrusionH="57150">
              <a:bevelT w="38100" h="38100"/>
            </a:sp3d>
          </a:bodyPr>
          <a:lstStyle/>
          <a:p>
            <a:r>
              <a:rPr lang="en-US" b="1" dirty="0">
                <a:solidFill>
                  <a:srgbClr val="1F497D"/>
                </a:solidFill>
                <a:effectLst>
                  <a:outerShdw blurRad="50800" dist="38100" dir="2700000">
                    <a:srgbClr val="000000">
                      <a:alpha val="43000"/>
                    </a:srgbClr>
                  </a:outerShdw>
                </a:effectLst>
              </a:rPr>
              <a:t>SPX  22 Day Put Credit Spread</a:t>
            </a:r>
          </a:p>
        </p:txBody>
      </p:sp>
      <p:sp>
        <p:nvSpPr>
          <p:cNvPr id="5" name="TextBox 4"/>
          <p:cNvSpPr txBox="1"/>
          <p:nvPr/>
        </p:nvSpPr>
        <p:spPr>
          <a:xfrm>
            <a:off x="1454081" y="4632158"/>
            <a:ext cx="2355821" cy="1200329"/>
          </a:xfrm>
          <a:prstGeom prst="rect">
            <a:avLst/>
          </a:prstGeom>
          <a:noFill/>
        </p:spPr>
        <p:txBody>
          <a:bodyPr wrap="none" rtlCol="0">
            <a:spAutoFit/>
          </a:bodyPr>
          <a:lstStyle/>
          <a:p>
            <a:r>
              <a:rPr lang="en-US" b="1" dirty="0"/>
              <a:t>Sell 1  Feb 24  3650 Put</a:t>
            </a:r>
          </a:p>
          <a:p>
            <a:r>
              <a:rPr lang="en-US" b="1" dirty="0"/>
              <a:t>Buy 1 Feb 24  3630 Put</a:t>
            </a:r>
          </a:p>
          <a:p>
            <a:r>
              <a:rPr lang="en-US" b="1" dirty="0"/>
              <a:t>$2.50 Credit</a:t>
            </a:r>
          </a:p>
          <a:p>
            <a:r>
              <a:rPr lang="en-US" b="1" dirty="0"/>
              <a:t>Margin $750</a:t>
            </a:r>
          </a:p>
        </p:txBody>
      </p:sp>
      <p:sp>
        <p:nvSpPr>
          <p:cNvPr id="6" name="TextBox 5"/>
          <p:cNvSpPr txBox="1"/>
          <p:nvPr/>
        </p:nvSpPr>
        <p:spPr>
          <a:xfrm>
            <a:off x="7195514" y="4407865"/>
            <a:ext cx="1353706" cy="2031325"/>
          </a:xfrm>
          <a:prstGeom prst="rect">
            <a:avLst/>
          </a:prstGeom>
          <a:noFill/>
        </p:spPr>
        <p:txBody>
          <a:bodyPr wrap="none" rtlCol="0">
            <a:spAutoFit/>
          </a:bodyPr>
          <a:lstStyle/>
          <a:p>
            <a:r>
              <a:rPr lang="en-US" b="1" dirty="0"/>
              <a:t>SPX  3841</a:t>
            </a:r>
          </a:p>
          <a:p>
            <a:r>
              <a:rPr lang="en-US" b="1" dirty="0"/>
              <a:t>VIX 25.39</a:t>
            </a:r>
          </a:p>
          <a:p>
            <a:r>
              <a:rPr lang="en-US" b="1" dirty="0"/>
              <a:t>Feb 2</a:t>
            </a:r>
          </a:p>
          <a:p>
            <a:r>
              <a:rPr lang="en-US" b="1" dirty="0"/>
              <a:t>Deltas 1.77</a:t>
            </a:r>
          </a:p>
          <a:p>
            <a:r>
              <a:rPr lang="en-US" b="1" dirty="0"/>
              <a:t>Gamma -.01</a:t>
            </a:r>
          </a:p>
          <a:p>
            <a:r>
              <a:rPr lang="en-US" b="1" dirty="0"/>
              <a:t>Theta 4.68</a:t>
            </a:r>
          </a:p>
          <a:p>
            <a:r>
              <a:rPr lang="en-US" b="1" dirty="0"/>
              <a:t>Vega -14.75</a:t>
            </a:r>
          </a:p>
        </p:txBody>
      </p:sp>
      <p:sp>
        <p:nvSpPr>
          <p:cNvPr id="7" name="TextBox 6"/>
          <p:cNvSpPr txBox="1"/>
          <p:nvPr/>
        </p:nvSpPr>
        <p:spPr>
          <a:xfrm>
            <a:off x="4405512" y="4132616"/>
            <a:ext cx="652643" cy="369332"/>
          </a:xfrm>
          <a:prstGeom prst="rect">
            <a:avLst/>
          </a:prstGeom>
          <a:noFill/>
        </p:spPr>
        <p:txBody>
          <a:bodyPr wrap="none" rtlCol="0">
            <a:spAutoFit/>
          </a:bodyPr>
          <a:lstStyle/>
          <a:p>
            <a:r>
              <a:rPr lang="en-US" b="1" dirty="0">
                <a:solidFill>
                  <a:srgbClr val="C0504D"/>
                </a:solidFill>
              </a:rPr>
              <a:t>3841</a:t>
            </a:r>
          </a:p>
        </p:txBody>
      </p:sp>
      <p:sp>
        <p:nvSpPr>
          <p:cNvPr id="8" name="TextBox 7"/>
          <p:cNvSpPr txBox="1"/>
          <p:nvPr/>
        </p:nvSpPr>
        <p:spPr>
          <a:xfrm>
            <a:off x="3307706" y="6581001"/>
            <a:ext cx="2532907" cy="276999"/>
          </a:xfrm>
          <a:prstGeom prst="rect">
            <a:avLst/>
          </a:prstGeom>
          <a:noFill/>
        </p:spPr>
        <p:txBody>
          <a:bodyPr wrap="square" rtlCol="0">
            <a:spAutoFit/>
          </a:bodyPr>
          <a:lstStyle/>
          <a:p>
            <a:r>
              <a:rPr lang="en-US" sz="1200" dirty="0">
                <a:solidFill>
                  <a:schemeClr val="tx2"/>
                </a:solidFill>
              </a:rPr>
              <a:t>Copyright © 2021 All Rights Reserved</a:t>
            </a:r>
          </a:p>
        </p:txBody>
      </p:sp>
      <p:pic>
        <p:nvPicPr>
          <p:cNvPr id="9" name="Content Placeholder 13" descr="logo-final.png"/>
          <p:cNvPicPr>
            <a:picLocks noChangeAspect="1"/>
          </p:cNvPicPr>
          <p:nvPr/>
        </p:nvPicPr>
        <p:blipFill>
          <a:blip r:embed="rId2"/>
          <a:srcRect t="-35184" b="-35184"/>
          <a:stretch>
            <a:fillRect/>
          </a:stretch>
        </p:blipFill>
        <p:spPr>
          <a:xfrm>
            <a:off x="0" y="6135935"/>
            <a:ext cx="1618535" cy="890132"/>
          </a:xfrm>
          <a:prstGeom prst="rect">
            <a:avLst/>
          </a:prstGeom>
        </p:spPr>
      </p:pic>
      <p:sp>
        <p:nvSpPr>
          <p:cNvPr id="10" name="TextBox 9"/>
          <p:cNvSpPr txBox="1"/>
          <p:nvPr/>
        </p:nvSpPr>
        <p:spPr>
          <a:xfrm>
            <a:off x="-61273" y="1629562"/>
            <a:ext cx="783841" cy="338554"/>
          </a:xfrm>
          <a:prstGeom prst="rect">
            <a:avLst/>
          </a:prstGeom>
          <a:noFill/>
        </p:spPr>
        <p:txBody>
          <a:bodyPr wrap="square" rtlCol="0">
            <a:spAutoFit/>
          </a:bodyPr>
          <a:lstStyle/>
          <a:p>
            <a:r>
              <a:rPr lang="en-US" sz="1600" b="1" dirty="0"/>
              <a:t>+1000</a:t>
            </a:r>
          </a:p>
        </p:txBody>
      </p:sp>
      <p:sp>
        <p:nvSpPr>
          <p:cNvPr id="11" name="TextBox 10"/>
          <p:cNvSpPr txBox="1"/>
          <p:nvPr/>
        </p:nvSpPr>
        <p:spPr>
          <a:xfrm>
            <a:off x="241863" y="2229188"/>
            <a:ext cx="783841" cy="338554"/>
          </a:xfrm>
          <a:prstGeom prst="rect">
            <a:avLst/>
          </a:prstGeom>
          <a:noFill/>
        </p:spPr>
        <p:txBody>
          <a:bodyPr wrap="square" rtlCol="0">
            <a:spAutoFit/>
          </a:bodyPr>
          <a:lstStyle/>
          <a:p>
            <a:r>
              <a:rPr lang="en-US" sz="1600" b="1" dirty="0"/>
              <a:t>0</a:t>
            </a:r>
          </a:p>
        </p:txBody>
      </p:sp>
      <p:sp>
        <p:nvSpPr>
          <p:cNvPr id="12" name="TextBox 11"/>
          <p:cNvSpPr txBox="1"/>
          <p:nvPr/>
        </p:nvSpPr>
        <p:spPr>
          <a:xfrm>
            <a:off x="-41221" y="2840000"/>
            <a:ext cx="783841" cy="338554"/>
          </a:xfrm>
          <a:prstGeom prst="rect">
            <a:avLst/>
          </a:prstGeom>
          <a:noFill/>
        </p:spPr>
        <p:txBody>
          <a:bodyPr wrap="square" rtlCol="0">
            <a:spAutoFit/>
          </a:bodyPr>
          <a:lstStyle/>
          <a:p>
            <a:r>
              <a:rPr lang="en-US" sz="1600" b="1" dirty="0"/>
              <a:t>-1000</a:t>
            </a:r>
          </a:p>
        </p:txBody>
      </p:sp>
      <p:sp>
        <p:nvSpPr>
          <p:cNvPr id="13" name="TextBox 12"/>
          <p:cNvSpPr txBox="1"/>
          <p:nvPr/>
        </p:nvSpPr>
        <p:spPr>
          <a:xfrm>
            <a:off x="-47220" y="3429000"/>
            <a:ext cx="783841" cy="338554"/>
          </a:xfrm>
          <a:prstGeom prst="rect">
            <a:avLst/>
          </a:prstGeom>
          <a:noFill/>
        </p:spPr>
        <p:txBody>
          <a:bodyPr wrap="square" rtlCol="0">
            <a:spAutoFit/>
          </a:bodyPr>
          <a:lstStyle/>
          <a:p>
            <a:r>
              <a:rPr lang="en-US" sz="1600" b="1" dirty="0"/>
              <a:t>-2000</a:t>
            </a:r>
          </a:p>
        </p:txBody>
      </p:sp>
      <p:sp>
        <p:nvSpPr>
          <p:cNvPr id="15" name="Freeform 14"/>
          <p:cNvSpPr/>
          <p:nvPr/>
        </p:nvSpPr>
        <p:spPr>
          <a:xfrm>
            <a:off x="576422" y="2241287"/>
            <a:ext cx="8455505" cy="1208937"/>
          </a:xfrm>
          <a:custGeom>
            <a:avLst/>
            <a:gdLst>
              <a:gd name="connsiteX0" fmla="*/ 0 w 8455505"/>
              <a:gd name="connsiteY0" fmla="*/ 1195353 h 1208937"/>
              <a:gd name="connsiteX1" fmla="*/ 0 w 8455505"/>
              <a:gd name="connsiteY1" fmla="*/ 1195353 h 1208937"/>
              <a:gd name="connsiteX2" fmla="*/ 2587589 w 8455505"/>
              <a:gd name="connsiteY2" fmla="*/ 1208937 h 1208937"/>
              <a:gd name="connsiteX3" fmla="*/ 2703045 w 8455505"/>
              <a:gd name="connsiteY3" fmla="*/ 638427 h 1208937"/>
              <a:gd name="connsiteX4" fmla="*/ 2770961 w 8455505"/>
              <a:gd name="connsiteY4" fmla="*/ 81501 h 1208937"/>
              <a:gd name="connsiteX5" fmla="*/ 2852460 w 8455505"/>
              <a:gd name="connsiteY5" fmla="*/ 13584 h 1208937"/>
              <a:gd name="connsiteX6" fmla="*/ 8455505 w 8455505"/>
              <a:gd name="connsiteY6" fmla="*/ 0 h 120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5505" h="1208937">
                <a:moveTo>
                  <a:pt x="0" y="1195353"/>
                </a:moveTo>
                <a:lnTo>
                  <a:pt x="0" y="1195353"/>
                </a:lnTo>
                <a:lnTo>
                  <a:pt x="2587589" y="1208937"/>
                </a:lnTo>
                <a:lnTo>
                  <a:pt x="2703045" y="638427"/>
                </a:lnTo>
                <a:lnTo>
                  <a:pt x="2770961" y="81501"/>
                </a:lnTo>
                <a:lnTo>
                  <a:pt x="2852460" y="13584"/>
                </a:lnTo>
                <a:lnTo>
                  <a:pt x="8455505" y="0"/>
                </a:ln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rot="16200000">
            <a:off x="3518400" y="2962247"/>
            <a:ext cx="2365737" cy="369332"/>
          </a:xfrm>
          <a:prstGeom prst="rect">
            <a:avLst/>
          </a:prstGeom>
          <a:noFill/>
        </p:spPr>
        <p:txBody>
          <a:bodyPr wrap="square" rtlCol="0">
            <a:spAutoFit/>
          </a:bodyPr>
          <a:lstStyle/>
          <a:p>
            <a:r>
              <a:rPr lang="en-US" dirty="0">
                <a:solidFill>
                  <a:srgbClr val="C0504D"/>
                </a:solidFill>
              </a:rPr>
              <a:t>-------------------------------</a:t>
            </a:r>
          </a:p>
        </p:txBody>
      </p:sp>
      <p:cxnSp>
        <p:nvCxnSpPr>
          <p:cNvPr id="17" name="Straight Connector 16"/>
          <p:cNvCxnSpPr/>
          <p:nvPr/>
        </p:nvCxnSpPr>
        <p:spPr>
          <a:xfrm rot="5400000">
            <a:off x="3215373" y="2396704"/>
            <a:ext cx="236549"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57200" y="3875693"/>
            <a:ext cx="783841" cy="338554"/>
          </a:xfrm>
          <a:prstGeom prst="rect">
            <a:avLst/>
          </a:prstGeom>
          <a:noFill/>
        </p:spPr>
        <p:txBody>
          <a:bodyPr wrap="square" rtlCol="0">
            <a:spAutoFit/>
          </a:bodyPr>
          <a:lstStyle/>
          <a:p>
            <a:r>
              <a:rPr lang="en-US" sz="1600" b="1" dirty="0"/>
              <a:t>3300</a:t>
            </a:r>
          </a:p>
        </p:txBody>
      </p:sp>
      <p:sp>
        <p:nvSpPr>
          <p:cNvPr id="19" name="TextBox 18"/>
          <p:cNvSpPr txBox="1"/>
          <p:nvPr/>
        </p:nvSpPr>
        <p:spPr>
          <a:xfrm>
            <a:off x="1179070" y="3876179"/>
            <a:ext cx="783841" cy="338554"/>
          </a:xfrm>
          <a:prstGeom prst="rect">
            <a:avLst/>
          </a:prstGeom>
          <a:noFill/>
        </p:spPr>
        <p:txBody>
          <a:bodyPr wrap="square" rtlCol="0">
            <a:spAutoFit/>
          </a:bodyPr>
          <a:lstStyle/>
          <a:p>
            <a:r>
              <a:rPr lang="en-US" sz="1600" b="1" dirty="0"/>
              <a:t>3400</a:t>
            </a:r>
          </a:p>
        </p:txBody>
      </p:sp>
      <p:sp>
        <p:nvSpPr>
          <p:cNvPr id="20" name="TextBox 19"/>
          <p:cNvSpPr txBox="1"/>
          <p:nvPr/>
        </p:nvSpPr>
        <p:spPr>
          <a:xfrm>
            <a:off x="1882111" y="3876179"/>
            <a:ext cx="783841" cy="338554"/>
          </a:xfrm>
          <a:prstGeom prst="rect">
            <a:avLst/>
          </a:prstGeom>
          <a:noFill/>
        </p:spPr>
        <p:txBody>
          <a:bodyPr wrap="square" rtlCol="0">
            <a:spAutoFit/>
          </a:bodyPr>
          <a:lstStyle/>
          <a:p>
            <a:r>
              <a:rPr lang="en-US" sz="1600" b="1" dirty="0"/>
              <a:t>3500</a:t>
            </a:r>
          </a:p>
        </p:txBody>
      </p:sp>
      <p:sp>
        <p:nvSpPr>
          <p:cNvPr id="21" name="TextBox 20"/>
          <p:cNvSpPr txBox="1"/>
          <p:nvPr/>
        </p:nvSpPr>
        <p:spPr>
          <a:xfrm>
            <a:off x="2631992" y="3869387"/>
            <a:ext cx="783841" cy="338554"/>
          </a:xfrm>
          <a:prstGeom prst="rect">
            <a:avLst/>
          </a:prstGeom>
          <a:noFill/>
        </p:spPr>
        <p:txBody>
          <a:bodyPr wrap="square" rtlCol="0">
            <a:spAutoFit/>
          </a:bodyPr>
          <a:lstStyle/>
          <a:p>
            <a:r>
              <a:rPr lang="en-US" sz="1600" b="1" dirty="0"/>
              <a:t>3600</a:t>
            </a:r>
          </a:p>
        </p:txBody>
      </p:sp>
      <p:sp>
        <p:nvSpPr>
          <p:cNvPr id="22" name="TextBox 21"/>
          <p:cNvSpPr txBox="1"/>
          <p:nvPr/>
        </p:nvSpPr>
        <p:spPr>
          <a:xfrm>
            <a:off x="3395457" y="3876179"/>
            <a:ext cx="783841" cy="338554"/>
          </a:xfrm>
          <a:prstGeom prst="rect">
            <a:avLst/>
          </a:prstGeom>
          <a:noFill/>
        </p:spPr>
        <p:txBody>
          <a:bodyPr wrap="square" rtlCol="0">
            <a:spAutoFit/>
          </a:bodyPr>
          <a:lstStyle/>
          <a:p>
            <a:r>
              <a:rPr lang="en-US" sz="1600" b="1" dirty="0"/>
              <a:t>3700</a:t>
            </a:r>
          </a:p>
        </p:txBody>
      </p:sp>
      <p:sp>
        <p:nvSpPr>
          <p:cNvPr id="23" name="TextBox 22"/>
          <p:cNvSpPr txBox="1"/>
          <p:nvPr/>
        </p:nvSpPr>
        <p:spPr>
          <a:xfrm>
            <a:off x="4102958" y="3869387"/>
            <a:ext cx="783841" cy="338554"/>
          </a:xfrm>
          <a:prstGeom prst="rect">
            <a:avLst/>
          </a:prstGeom>
          <a:noFill/>
        </p:spPr>
        <p:txBody>
          <a:bodyPr wrap="square" rtlCol="0">
            <a:spAutoFit/>
          </a:bodyPr>
          <a:lstStyle/>
          <a:p>
            <a:r>
              <a:rPr lang="en-US" sz="1600" b="1" dirty="0"/>
              <a:t>3800</a:t>
            </a:r>
          </a:p>
        </p:txBody>
      </p:sp>
      <p:sp>
        <p:nvSpPr>
          <p:cNvPr id="24" name="TextBox 23"/>
          <p:cNvSpPr txBox="1"/>
          <p:nvPr/>
        </p:nvSpPr>
        <p:spPr>
          <a:xfrm>
            <a:off x="4897162" y="3876179"/>
            <a:ext cx="783841" cy="338554"/>
          </a:xfrm>
          <a:prstGeom prst="rect">
            <a:avLst/>
          </a:prstGeom>
          <a:noFill/>
        </p:spPr>
        <p:txBody>
          <a:bodyPr wrap="square" rtlCol="0">
            <a:spAutoFit/>
          </a:bodyPr>
          <a:lstStyle/>
          <a:p>
            <a:r>
              <a:rPr lang="en-US" sz="1600" b="1" dirty="0"/>
              <a:t>3900</a:t>
            </a:r>
          </a:p>
        </p:txBody>
      </p:sp>
      <p:sp>
        <p:nvSpPr>
          <p:cNvPr id="25" name="TextBox 24"/>
          <p:cNvSpPr txBox="1"/>
          <p:nvPr/>
        </p:nvSpPr>
        <p:spPr>
          <a:xfrm>
            <a:off x="5606474" y="3868972"/>
            <a:ext cx="783841" cy="338554"/>
          </a:xfrm>
          <a:prstGeom prst="rect">
            <a:avLst/>
          </a:prstGeom>
          <a:noFill/>
        </p:spPr>
        <p:txBody>
          <a:bodyPr wrap="square" rtlCol="0">
            <a:spAutoFit/>
          </a:bodyPr>
          <a:lstStyle/>
          <a:p>
            <a:r>
              <a:rPr lang="en-US" sz="1600" b="1" dirty="0"/>
              <a:t>4000</a:t>
            </a:r>
          </a:p>
        </p:txBody>
      </p:sp>
      <p:sp>
        <p:nvSpPr>
          <p:cNvPr id="26" name="TextBox 25"/>
          <p:cNvSpPr txBox="1"/>
          <p:nvPr/>
        </p:nvSpPr>
        <p:spPr>
          <a:xfrm>
            <a:off x="6349563" y="3859302"/>
            <a:ext cx="783841" cy="338554"/>
          </a:xfrm>
          <a:prstGeom prst="rect">
            <a:avLst/>
          </a:prstGeom>
          <a:noFill/>
        </p:spPr>
        <p:txBody>
          <a:bodyPr wrap="square" rtlCol="0">
            <a:spAutoFit/>
          </a:bodyPr>
          <a:lstStyle/>
          <a:p>
            <a:r>
              <a:rPr lang="en-US" sz="1600" b="1" dirty="0"/>
              <a:t>4100</a:t>
            </a:r>
          </a:p>
        </p:txBody>
      </p:sp>
      <p:sp>
        <p:nvSpPr>
          <p:cNvPr id="27" name="TextBox 26"/>
          <p:cNvSpPr txBox="1"/>
          <p:nvPr/>
        </p:nvSpPr>
        <p:spPr>
          <a:xfrm>
            <a:off x="7106417" y="3868972"/>
            <a:ext cx="783841" cy="338554"/>
          </a:xfrm>
          <a:prstGeom prst="rect">
            <a:avLst/>
          </a:prstGeom>
          <a:noFill/>
        </p:spPr>
        <p:txBody>
          <a:bodyPr wrap="square" rtlCol="0">
            <a:spAutoFit/>
          </a:bodyPr>
          <a:lstStyle/>
          <a:p>
            <a:r>
              <a:rPr lang="en-US" sz="1600" b="1" dirty="0"/>
              <a:t>4200</a:t>
            </a:r>
          </a:p>
        </p:txBody>
      </p:sp>
      <p:sp>
        <p:nvSpPr>
          <p:cNvPr id="28" name="TextBox 27"/>
          <p:cNvSpPr txBox="1"/>
          <p:nvPr/>
        </p:nvSpPr>
        <p:spPr>
          <a:xfrm>
            <a:off x="7812740" y="3868251"/>
            <a:ext cx="783841" cy="338554"/>
          </a:xfrm>
          <a:prstGeom prst="rect">
            <a:avLst/>
          </a:prstGeom>
          <a:noFill/>
        </p:spPr>
        <p:txBody>
          <a:bodyPr wrap="square" rtlCol="0">
            <a:spAutoFit/>
          </a:bodyPr>
          <a:lstStyle/>
          <a:p>
            <a:r>
              <a:rPr lang="en-US" sz="1600" b="1" dirty="0"/>
              <a:t>4300</a:t>
            </a:r>
          </a:p>
        </p:txBody>
      </p:sp>
      <p:sp>
        <p:nvSpPr>
          <p:cNvPr id="29" name="TextBox 28"/>
          <p:cNvSpPr txBox="1"/>
          <p:nvPr/>
        </p:nvSpPr>
        <p:spPr>
          <a:xfrm>
            <a:off x="8549220" y="3868972"/>
            <a:ext cx="783841" cy="338554"/>
          </a:xfrm>
          <a:prstGeom prst="rect">
            <a:avLst/>
          </a:prstGeom>
          <a:noFill/>
        </p:spPr>
        <p:txBody>
          <a:bodyPr wrap="square" rtlCol="0">
            <a:spAutoFit/>
          </a:bodyPr>
          <a:lstStyle/>
          <a:p>
            <a:r>
              <a:rPr lang="en-US" sz="1600" b="1" dirty="0"/>
              <a:t>4400</a:t>
            </a:r>
          </a:p>
        </p:txBody>
      </p:sp>
      <p:cxnSp>
        <p:nvCxnSpPr>
          <p:cNvPr id="30" name="Straight Connector 29"/>
          <p:cNvCxnSpPr/>
          <p:nvPr/>
        </p:nvCxnSpPr>
        <p:spPr>
          <a:xfrm rot="16200000" flipH="1">
            <a:off x="-550124" y="2781486"/>
            <a:ext cx="2244202"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69438" y="3908929"/>
            <a:ext cx="8337196" cy="1588"/>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97480" y="1330158"/>
            <a:ext cx="783841" cy="369332"/>
          </a:xfrm>
          <a:prstGeom prst="rect">
            <a:avLst/>
          </a:prstGeom>
          <a:noFill/>
        </p:spPr>
        <p:txBody>
          <a:bodyPr wrap="square" rtlCol="0">
            <a:spAutoFit/>
            <a:scene3d>
              <a:camera prst="orthographicFront"/>
              <a:lightRig rig="threePt" dir="t"/>
            </a:scene3d>
            <a:sp3d extrusionH="57150">
              <a:bevelT w="38100" h="38100"/>
            </a:sp3d>
          </a:bodyPr>
          <a:lstStyle/>
          <a:p>
            <a:r>
              <a:rPr lang="en-US" b="1" dirty="0">
                <a:solidFill>
                  <a:srgbClr val="4F81BD"/>
                </a:solidFill>
                <a:effectLst>
                  <a:outerShdw blurRad="50800" dist="38100" dir="2700000">
                    <a:srgbClr val="000000">
                      <a:alpha val="43000"/>
                    </a:srgbClr>
                  </a:outerShdw>
                </a:effectLst>
              </a:rPr>
              <a:t>P&amp;L</a:t>
            </a:r>
          </a:p>
        </p:txBody>
      </p:sp>
      <p:sp>
        <p:nvSpPr>
          <p:cNvPr id="33" name="TextBox 32"/>
          <p:cNvSpPr txBox="1"/>
          <p:nvPr/>
        </p:nvSpPr>
        <p:spPr>
          <a:xfrm>
            <a:off x="-88009" y="3670049"/>
            <a:ext cx="783841" cy="369332"/>
          </a:xfrm>
          <a:prstGeom prst="rect">
            <a:avLst/>
          </a:prstGeom>
          <a:noFill/>
        </p:spPr>
        <p:txBody>
          <a:bodyPr wrap="square" rtlCol="0">
            <a:spAutoFit/>
            <a:scene3d>
              <a:camera prst="orthographicFront"/>
              <a:lightRig rig="threePt" dir="t"/>
            </a:scene3d>
            <a:sp3d extrusionH="57150">
              <a:bevelT w="38100" h="38100"/>
            </a:sp3d>
          </a:bodyPr>
          <a:lstStyle/>
          <a:p>
            <a:r>
              <a:rPr lang="en-US" b="1" dirty="0">
                <a:solidFill>
                  <a:srgbClr val="4F81BD"/>
                </a:solidFill>
                <a:effectLst>
                  <a:outerShdw blurRad="50800" dist="38100" dir="2700000">
                    <a:srgbClr val="000000">
                      <a:alpha val="43000"/>
                    </a:srgbClr>
                  </a:outerShdw>
                </a:effectLst>
              </a:rPr>
              <a:t> Price</a:t>
            </a:r>
          </a:p>
        </p:txBody>
      </p:sp>
      <p:cxnSp>
        <p:nvCxnSpPr>
          <p:cNvPr id="34" name="Straight Connector 33"/>
          <p:cNvCxnSpPr/>
          <p:nvPr/>
        </p:nvCxnSpPr>
        <p:spPr>
          <a:xfrm>
            <a:off x="591512" y="2413073"/>
            <a:ext cx="8337196"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925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a:solidFill>
                  <a:srgbClr val="1F497D"/>
                </a:solidFill>
                <a:effectLst>
                  <a:outerShdw blurRad="50800" dist="38100" dir="2700000">
                    <a:srgbClr val="000000">
                      <a:alpha val="43000"/>
                    </a:srgbClr>
                  </a:outerShdw>
                </a:effectLst>
              </a:rPr>
              <a:t>SPX Put Credit Spread Guidelines</a:t>
            </a:r>
          </a:p>
        </p:txBody>
      </p:sp>
      <p:sp>
        <p:nvSpPr>
          <p:cNvPr id="3" name="Content Placeholder 2"/>
          <p:cNvSpPr>
            <a:spLocks noGrp="1"/>
          </p:cNvSpPr>
          <p:nvPr>
            <p:ph idx="1"/>
          </p:nvPr>
        </p:nvSpPr>
        <p:spPr>
          <a:xfrm>
            <a:off x="457200" y="1600200"/>
            <a:ext cx="8686800" cy="4525963"/>
          </a:xfrm>
        </p:spPr>
        <p:txBody>
          <a:bodyPr>
            <a:normAutofit/>
          </a:bodyPr>
          <a:lstStyle/>
          <a:p>
            <a:r>
              <a:rPr lang="en-US" dirty="0"/>
              <a:t>Why SPX?</a:t>
            </a:r>
          </a:p>
          <a:p>
            <a:r>
              <a:rPr lang="en-US" dirty="0"/>
              <a:t>Why not Stocks?</a:t>
            </a:r>
          </a:p>
          <a:p>
            <a:r>
              <a:rPr lang="en-US" dirty="0"/>
              <a:t>View of an Investor or a Directional Spec Trade?</a:t>
            </a:r>
          </a:p>
          <a:p>
            <a:r>
              <a:rPr lang="en-US" dirty="0"/>
              <a:t>Which Strikes and Duration?</a:t>
            </a:r>
          </a:p>
          <a:p>
            <a:r>
              <a:rPr lang="en-US" dirty="0"/>
              <a:t>Monthly Return Targets and Max Loss</a:t>
            </a:r>
          </a:p>
          <a:p>
            <a:r>
              <a:rPr lang="en-US" dirty="0"/>
              <a:t>Risk management?</a:t>
            </a:r>
          </a:p>
        </p:txBody>
      </p:sp>
      <p:sp>
        <p:nvSpPr>
          <p:cNvPr id="4" name="TextBox 3"/>
          <p:cNvSpPr txBox="1"/>
          <p:nvPr/>
        </p:nvSpPr>
        <p:spPr>
          <a:xfrm>
            <a:off x="3307706" y="6581001"/>
            <a:ext cx="2532907" cy="276999"/>
          </a:xfrm>
          <a:prstGeom prst="rect">
            <a:avLst/>
          </a:prstGeom>
          <a:noFill/>
        </p:spPr>
        <p:txBody>
          <a:bodyPr wrap="square" rtlCol="0">
            <a:spAutoFit/>
          </a:bodyPr>
          <a:lstStyle/>
          <a:p>
            <a:r>
              <a:rPr lang="en-US" sz="1200" dirty="0">
                <a:solidFill>
                  <a:schemeClr val="tx2"/>
                </a:solidFill>
              </a:rPr>
              <a:t>Copyright © 2021 All Rights Reserved</a:t>
            </a:r>
          </a:p>
        </p:txBody>
      </p:sp>
      <p:pic>
        <p:nvPicPr>
          <p:cNvPr id="5" name="Content Placeholder 13" descr="logo-final.png"/>
          <p:cNvPicPr>
            <a:picLocks noChangeAspect="1"/>
          </p:cNvPicPr>
          <p:nvPr/>
        </p:nvPicPr>
        <p:blipFill>
          <a:blip r:embed="rId2"/>
          <a:srcRect t="-35184" b="-35184"/>
          <a:stretch>
            <a:fillRect/>
          </a:stretch>
        </p:blipFill>
        <p:spPr>
          <a:xfrm>
            <a:off x="0" y="6135935"/>
            <a:ext cx="1618535" cy="890132"/>
          </a:xfrm>
          <a:prstGeom prst="rect">
            <a:avLst/>
          </a:prstGeom>
        </p:spPr>
      </p:pic>
    </p:spTree>
    <p:extLst>
      <p:ext uri="{BB962C8B-B14F-4D97-AF65-F5344CB8AC3E}">
        <p14:creationId xmlns:p14="http://schemas.microsoft.com/office/powerpoint/2010/main" val="373497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96" y="274638"/>
            <a:ext cx="8229600" cy="1143000"/>
          </a:xfrm>
        </p:spPr>
        <p:txBody>
          <a:bodyPr>
            <a:scene3d>
              <a:camera prst="orthographicFront"/>
              <a:lightRig rig="threePt" dir="t"/>
            </a:scene3d>
            <a:sp3d extrusionH="57150">
              <a:bevelT w="38100" h="38100"/>
            </a:sp3d>
          </a:bodyPr>
          <a:lstStyle/>
          <a:p>
            <a:r>
              <a:rPr lang="en-US" b="1" dirty="0">
                <a:solidFill>
                  <a:srgbClr val="1F497D"/>
                </a:solidFill>
                <a:effectLst>
                  <a:outerShdw blurRad="50800" dist="38100" dir="2700000">
                    <a:srgbClr val="000000">
                      <a:alpha val="43000"/>
                    </a:srgbClr>
                  </a:outerShdw>
                </a:effectLst>
              </a:rPr>
              <a:t>SPX 17 Day Calendar</a:t>
            </a:r>
          </a:p>
        </p:txBody>
      </p:sp>
      <p:sp>
        <p:nvSpPr>
          <p:cNvPr id="5" name="TextBox 4"/>
          <p:cNvSpPr txBox="1"/>
          <p:nvPr/>
        </p:nvSpPr>
        <p:spPr>
          <a:xfrm>
            <a:off x="6551134" y="4591243"/>
            <a:ext cx="2377574" cy="1200329"/>
          </a:xfrm>
          <a:prstGeom prst="rect">
            <a:avLst/>
          </a:prstGeom>
          <a:noFill/>
        </p:spPr>
        <p:txBody>
          <a:bodyPr wrap="none" rtlCol="0">
            <a:spAutoFit/>
          </a:bodyPr>
          <a:lstStyle/>
          <a:p>
            <a:r>
              <a:rPr lang="en-US" b="1" dirty="0"/>
              <a:t>Buy 1 Feb 24  3840 Call</a:t>
            </a:r>
          </a:p>
          <a:p>
            <a:r>
              <a:rPr lang="en-US" b="1" dirty="0"/>
              <a:t>Sell 1  Feb 19  3840 Call</a:t>
            </a:r>
          </a:p>
          <a:p>
            <a:r>
              <a:rPr lang="en-US" b="1" dirty="0"/>
              <a:t>$9 Debit</a:t>
            </a:r>
          </a:p>
          <a:p>
            <a:r>
              <a:rPr lang="en-US" b="1" dirty="0"/>
              <a:t>Margin $900</a:t>
            </a:r>
          </a:p>
        </p:txBody>
      </p:sp>
      <p:sp>
        <p:nvSpPr>
          <p:cNvPr id="6" name="TextBox 5"/>
          <p:cNvSpPr txBox="1"/>
          <p:nvPr/>
        </p:nvSpPr>
        <p:spPr>
          <a:xfrm>
            <a:off x="901578" y="4321460"/>
            <a:ext cx="1353706" cy="2031325"/>
          </a:xfrm>
          <a:prstGeom prst="rect">
            <a:avLst/>
          </a:prstGeom>
          <a:noFill/>
        </p:spPr>
        <p:txBody>
          <a:bodyPr wrap="none" rtlCol="0">
            <a:spAutoFit/>
          </a:bodyPr>
          <a:lstStyle/>
          <a:p>
            <a:r>
              <a:rPr lang="en-US" b="1" dirty="0"/>
              <a:t>SPX  3841</a:t>
            </a:r>
          </a:p>
          <a:p>
            <a:r>
              <a:rPr lang="en-US" b="1" dirty="0"/>
              <a:t>VIX  25.37</a:t>
            </a:r>
          </a:p>
          <a:p>
            <a:r>
              <a:rPr lang="en-US" b="1" dirty="0"/>
              <a:t>Feb 2</a:t>
            </a:r>
          </a:p>
          <a:p>
            <a:r>
              <a:rPr lang="en-US" b="1" dirty="0"/>
              <a:t>Deltas .07</a:t>
            </a:r>
          </a:p>
          <a:p>
            <a:r>
              <a:rPr lang="en-US" b="1" dirty="0"/>
              <a:t>Gamma -.04</a:t>
            </a:r>
          </a:p>
          <a:p>
            <a:r>
              <a:rPr lang="en-US" b="1" dirty="0"/>
              <a:t>Theta 16</a:t>
            </a:r>
          </a:p>
          <a:p>
            <a:r>
              <a:rPr lang="en-US" b="1" dirty="0"/>
              <a:t>Vega 44</a:t>
            </a:r>
          </a:p>
        </p:txBody>
      </p:sp>
      <p:sp>
        <p:nvSpPr>
          <p:cNvPr id="7" name="TextBox 6"/>
          <p:cNvSpPr txBox="1"/>
          <p:nvPr/>
        </p:nvSpPr>
        <p:spPr>
          <a:xfrm>
            <a:off x="4704616" y="4152648"/>
            <a:ext cx="652643" cy="369332"/>
          </a:xfrm>
          <a:prstGeom prst="rect">
            <a:avLst/>
          </a:prstGeom>
          <a:noFill/>
        </p:spPr>
        <p:txBody>
          <a:bodyPr wrap="none" rtlCol="0">
            <a:spAutoFit/>
          </a:bodyPr>
          <a:lstStyle/>
          <a:p>
            <a:r>
              <a:rPr lang="en-US" b="1" dirty="0">
                <a:solidFill>
                  <a:schemeClr val="accent2"/>
                </a:solidFill>
              </a:rPr>
              <a:t>3841</a:t>
            </a:r>
          </a:p>
        </p:txBody>
      </p:sp>
      <p:sp>
        <p:nvSpPr>
          <p:cNvPr id="8" name="TextBox 7"/>
          <p:cNvSpPr txBox="1"/>
          <p:nvPr/>
        </p:nvSpPr>
        <p:spPr>
          <a:xfrm>
            <a:off x="3267602" y="6581001"/>
            <a:ext cx="2532907" cy="276999"/>
          </a:xfrm>
          <a:prstGeom prst="rect">
            <a:avLst/>
          </a:prstGeom>
          <a:noFill/>
        </p:spPr>
        <p:txBody>
          <a:bodyPr wrap="square" rtlCol="0">
            <a:spAutoFit/>
          </a:bodyPr>
          <a:lstStyle/>
          <a:p>
            <a:r>
              <a:rPr lang="en-US" sz="1200" dirty="0">
                <a:solidFill>
                  <a:schemeClr val="tx2"/>
                </a:solidFill>
              </a:rPr>
              <a:t>Copyright © 2021 All Rights Reserved</a:t>
            </a:r>
          </a:p>
        </p:txBody>
      </p:sp>
      <p:pic>
        <p:nvPicPr>
          <p:cNvPr id="9" name="Content Placeholder 13" descr="logo-final.png"/>
          <p:cNvPicPr>
            <a:picLocks noChangeAspect="1"/>
          </p:cNvPicPr>
          <p:nvPr/>
        </p:nvPicPr>
        <p:blipFill>
          <a:blip r:embed="rId2"/>
          <a:srcRect t="-35184" b="-35184"/>
          <a:stretch>
            <a:fillRect/>
          </a:stretch>
        </p:blipFill>
        <p:spPr>
          <a:xfrm>
            <a:off x="20052" y="6135935"/>
            <a:ext cx="1618535" cy="890132"/>
          </a:xfrm>
          <a:prstGeom prst="rect">
            <a:avLst/>
          </a:prstGeom>
        </p:spPr>
      </p:pic>
      <p:sp>
        <p:nvSpPr>
          <p:cNvPr id="10" name="TextBox 9"/>
          <p:cNvSpPr txBox="1"/>
          <p:nvPr/>
        </p:nvSpPr>
        <p:spPr>
          <a:xfrm>
            <a:off x="-81325" y="1704274"/>
            <a:ext cx="783841" cy="338554"/>
          </a:xfrm>
          <a:prstGeom prst="rect">
            <a:avLst/>
          </a:prstGeom>
          <a:noFill/>
        </p:spPr>
        <p:txBody>
          <a:bodyPr wrap="square" rtlCol="0">
            <a:spAutoFit/>
          </a:bodyPr>
          <a:lstStyle/>
          <a:p>
            <a:r>
              <a:rPr lang="en-US" sz="1600" b="1" dirty="0"/>
              <a:t>+2000</a:t>
            </a:r>
          </a:p>
        </p:txBody>
      </p:sp>
      <p:sp>
        <p:nvSpPr>
          <p:cNvPr id="11" name="TextBox 10"/>
          <p:cNvSpPr txBox="1"/>
          <p:nvPr/>
        </p:nvSpPr>
        <p:spPr>
          <a:xfrm>
            <a:off x="-67272" y="2351444"/>
            <a:ext cx="783841" cy="338554"/>
          </a:xfrm>
          <a:prstGeom prst="rect">
            <a:avLst/>
          </a:prstGeom>
          <a:noFill/>
        </p:spPr>
        <p:txBody>
          <a:bodyPr wrap="square" rtlCol="0">
            <a:spAutoFit/>
          </a:bodyPr>
          <a:lstStyle/>
          <a:p>
            <a:r>
              <a:rPr lang="en-US" sz="1600" b="1" dirty="0"/>
              <a:t>+1000</a:t>
            </a:r>
          </a:p>
        </p:txBody>
      </p:sp>
      <p:sp>
        <p:nvSpPr>
          <p:cNvPr id="12" name="TextBox 11"/>
          <p:cNvSpPr txBox="1"/>
          <p:nvPr/>
        </p:nvSpPr>
        <p:spPr>
          <a:xfrm>
            <a:off x="297480" y="2988901"/>
            <a:ext cx="783841" cy="338554"/>
          </a:xfrm>
          <a:prstGeom prst="rect">
            <a:avLst/>
          </a:prstGeom>
          <a:noFill/>
        </p:spPr>
        <p:txBody>
          <a:bodyPr wrap="square" rtlCol="0">
            <a:spAutoFit/>
          </a:bodyPr>
          <a:lstStyle/>
          <a:p>
            <a:r>
              <a:rPr lang="en-US" sz="1600" b="1" dirty="0"/>
              <a:t>0</a:t>
            </a:r>
          </a:p>
        </p:txBody>
      </p:sp>
      <p:sp>
        <p:nvSpPr>
          <p:cNvPr id="13" name="TextBox 12"/>
          <p:cNvSpPr txBox="1"/>
          <p:nvPr/>
        </p:nvSpPr>
        <p:spPr>
          <a:xfrm>
            <a:off x="-67272" y="3551256"/>
            <a:ext cx="783841" cy="338554"/>
          </a:xfrm>
          <a:prstGeom prst="rect">
            <a:avLst/>
          </a:prstGeom>
          <a:noFill/>
        </p:spPr>
        <p:txBody>
          <a:bodyPr wrap="square" rtlCol="0">
            <a:spAutoFit/>
          </a:bodyPr>
          <a:lstStyle/>
          <a:p>
            <a:r>
              <a:rPr lang="en-US" sz="1600" b="1" dirty="0"/>
              <a:t>-1000</a:t>
            </a:r>
          </a:p>
        </p:txBody>
      </p:sp>
      <p:sp>
        <p:nvSpPr>
          <p:cNvPr id="14" name="TextBox 13"/>
          <p:cNvSpPr txBox="1"/>
          <p:nvPr/>
        </p:nvSpPr>
        <p:spPr>
          <a:xfrm>
            <a:off x="620152" y="3950621"/>
            <a:ext cx="783841" cy="338554"/>
          </a:xfrm>
          <a:prstGeom prst="rect">
            <a:avLst/>
          </a:prstGeom>
          <a:noFill/>
        </p:spPr>
        <p:txBody>
          <a:bodyPr wrap="square" rtlCol="0">
            <a:spAutoFit/>
          </a:bodyPr>
          <a:lstStyle/>
          <a:p>
            <a:r>
              <a:rPr lang="en-US" sz="1600" b="1" dirty="0"/>
              <a:t>3300</a:t>
            </a:r>
          </a:p>
        </p:txBody>
      </p:sp>
      <p:sp>
        <p:nvSpPr>
          <p:cNvPr id="15" name="TextBox 14"/>
          <p:cNvSpPr txBox="1"/>
          <p:nvPr/>
        </p:nvSpPr>
        <p:spPr>
          <a:xfrm>
            <a:off x="1342022" y="3951107"/>
            <a:ext cx="783841" cy="338554"/>
          </a:xfrm>
          <a:prstGeom prst="rect">
            <a:avLst/>
          </a:prstGeom>
          <a:noFill/>
        </p:spPr>
        <p:txBody>
          <a:bodyPr wrap="square" rtlCol="0">
            <a:spAutoFit/>
          </a:bodyPr>
          <a:lstStyle/>
          <a:p>
            <a:r>
              <a:rPr lang="en-US" sz="1600" b="1" dirty="0"/>
              <a:t>3400</a:t>
            </a:r>
          </a:p>
        </p:txBody>
      </p:sp>
      <p:sp>
        <p:nvSpPr>
          <p:cNvPr id="16" name="TextBox 15"/>
          <p:cNvSpPr txBox="1"/>
          <p:nvPr/>
        </p:nvSpPr>
        <p:spPr>
          <a:xfrm>
            <a:off x="2045063" y="3951107"/>
            <a:ext cx="783841" cy="338554"/>
          </a:xfrm>
          <a:prstGeom prst="rect">
            <a:avLst/>
          </a:prstGeom>
          <a:noFill/>
        </p:spPr>
        <p:txBody>
          <a:bodyPr wrap="square" rtlCol="0">
            <a:spAutoFit/>
          </a:bodyPr>
          <a:lstStyle/>
          <a:p>
            <a:r>
              <a:rPr lang="en-US" sz="1600" b="1" dirty="0"/>
              <a:t>3500</a:t>
            </a:r>
          </a:p>
        </p:txBody>
      </p:sp>
      <p:sp>
        <p:nvSpPr>
          <p:cNvPr id="17" name="TextBox 16"/>
          <p:cNvSpPr txBox="1"/>
          <p:nvPr/>
        </p:nvSpPr>
        <p:spPr>
          <a:xfrm>
            <a:off x="2795200" y="3951107"/>
            <a:ext cx="783841" cy="338554"/>
          </a:xfrm>
          <a:prstGeom prst="rect">
            <a:avLst/>
          </a:prstGeom>
          <a:noFill/>
        </p:spPr>
        <p:txBody>
          <a:bodyPr wrap="square" rtlCol="0">
            <a:spAutoFit/>
          </a:bodyPr>
          <a:lstStyle/>
          <a:p>
            <a:r>
              <a:rPr lang="en-US" sz="1600" b="1" dirty="0"/>
              <a:t>3600</a:t>
            </a:r>
          </a:p>
        </p:txBody>
      </p:sp>
      <p:sp>
        <p:nvSpPr>
          <p:cNvPr id="18" name="TextBox 17"/>
          <p:cNvSpPr txBox="1"/>
          <p:nvPr/>
        </p:nvSpPr>
        <p:spPr>
          <a:xfrm>
            <a:off x="3543901" y="3957899"/>
            <a:ext cx="783841" cy="338554"/>
          </a:xfrm>
          <a:prstGeom prst="rect">
            <a:avLst/>
          </a:prstGeom>
          <a:noFill/>
        </p:spPr>
        <p:txBody>
          <a:bodyPr wrap="square" rtlCol="0">
            <a:spAutoFit/>
          </a:bodyPr>
          <a:lstStyle/>
          <a:p>
            <a:r>
              <a:rPr lang="en-US" sz="1600" b="1" dirty="0"/>
              <a:t>3700</a:t>
            </a:r>
          </a:p>
        </p:txBody>
      </p:sp>
      <p:sp>
        <p:nvSpPr>
          <p:cNvPr id="19" name="TextBox 18"/>
          <p:cNvSpPr txBox="1"/>
          <p:nvPr/>
        </p:nvSpPr>
        <p:spPr>
          <a:xfrm>
            <a:off x="4251402" y="3951107"/>
            <a:ext cx="783841" cy="338554"/>
          </a:xfrm>
          <a:prstGeom prst="rect">
            <a:avLst/>
          </a:prstGeom>
          <a:noFill/>
        </p:spPr>
        <p:txBody>
          <a:bodyPr wrap="square" rtlCol="0">
            <a:spAutoFit/>
          </a:bodyPr>
          <a:lstStyle/>
          <a:p>
            <a:r>
              <a:rPr lang="en-US" sz="1600" b="1" dirty="0"/>
              <a:t>3800</a:t>
            </a:r>
          </a:p>
        </p:txBody>
      </p:sp>
      <p:sp>
        <p:nvSpPr>
          <p:cNvPr id="20" name="TextBox 19"/>
          <p:cNvSpPr txBox="1"/>
          <p:nvPr/>
        </p:nvSpPr>
        <p:spPr>
          <a:xfrm>
            <a:off x="5045606" y="3957899"/>
            <a:ext cx="783841" cy="338554"/>
          </a:xfrm>
          <a:prstGeom prst="rect">
            <a:avLst/>
          </a:prstGeom>
          <a:noFill/>
        </p:spPr>
        <p:txBody>
          <a:bodyPr wrap="square" rtlCol="0">
            <a:spAutoFit/>
          </a:bodyPr>
          <a:lstStyle/>
          <a:p>
            <a:r>
              <a:rPr lang="en-US" sz="1600" b="1" dirty="0"/>
              <a:t>3900</a:t>
            </a:r>
          </a:p>
        </p:txBody>
      </p:sp>
      <p:sp>
        <p:nvSpPr>
          <p:cNvPr id="21" name="TextBox 20"/>
          <p:cNvSpPr txBox="1"/>
          <p:nvPr/>
        </p:nvSpPr>
        <p:spPr>
          <a:xfrm>
            <a:off x="5951886" y="3964276"/>
            <a:ext cx="783841" cy="338554"/>
          </a:xfrm>
          <a:prstGeom prst="rect">
            <a:avLst/>
          </a:prstGeom>
          <a:noFill/>
        </p:spPr>
        <p:txBody>
          <a:bodyPr wrap="square" rtlCol="0">
            <a:spAutoFit/>
          </a:bodyPr>
          <a:lstStyle/>
          <a:p>
            <a:r>
              <a:rPr lang="en-US" sz="1600" b="1" dirty="0"/>
              <a:t>4000</a:t>
            </a:r>
          </a:p>
        </p:txBody>
      </p:sp>
      <p:sp>
        <p:nvSpPr>
          <p:cNvPr id="22" name="TextBox 21"/>
          <p:cNvSpPr txBox="1"/>
          <p:nvPr/>
        </p:nvSpPr>
        <p:spPr>
          <a:xfrm>
            <a:off x="6694975" y="3954606"/>
            <a:ext cx="783841" cy="338554"/>
          </a:xfrm>
          <a:prstGeom prst="rect">
            <a:avLst/>
          </a:prstGeom>
          <a:noFill/>
        </p:spPr>
        <p:txBody>
          <a:bodyPr wrap="square" rtlCol="0">
            <a:spAutoFit/>
          </a:bodyPr>
          <a:lstStyle/>
          <a:p>
            <a:r>
              <a:rPr lang="en-US" sz="1600" b="1" dirty="0"/>
              <a:t>4100</a:t>
            </a:r>
          </a:p>
        </p:txBody>
      </p:sp>
      <p:sp>
        <p:nvSpPr>
          <p:cNvPr id="23" name="TextBox 22"/>
          <p:cNvSpPr txBox="1"/>
          <p:nvPr/>
        </p:nvSpPr>
        <p:spPr>
          <a:xfrm>
            <a:off x="7451829" y="3964276"/>
            <a:ext cx="783841" cy="338554"/>
          </a:xfrm>
          <a:prstGeom prst="rect">
            <a:avLst/>
          </a:prstGeom>
          <a:noFill/>
        </p:spPr>
        <p:txBody>
          <a:bodyPr wrap="square" rtlCol="0">
            <a:spAutoFit/>
          </a:bodyPr>
          <a:lstStyle/>
          <a:p>
            <a:r>
              <a:rPr lang="en-US" sz="1600" b="1" dirty="0"/>
              <a:t>4200</a:t>
            </a:r>
          </a:p>
        </p:txBody>
      </p:sp>
      <p:sp>
        <p:nvSpPr>
          <p:cNvPr id="24" name="TextBox 23"/>
          <p:cNvSpPr txBox="1"/>
          <p:nvPr/>
        </p:nvSpPr>
        <p:spPr>
          <a:xfrm>
            <a:off x="8158152" y="3963555"/>
            <a:ext cx="783841" cy="338554"/>
          </a:xfrm>
          <a:prstGeom prst="rect">
            <a:avLst/>
          </a:prstGeom>
          <a:noFill/>
        </p:spPr>
        <p:txBody>
          <a:bodyPr wrap="square" rtlCol="0">
            <a:spAutoFit/>
          </a:bodyPr>
          <a:lstStyle/>
          <a:p>
            <a:r>
              <a:rPr lang="en-US" sz="1600" b="1" dirty="0"/>
              <a:t>4300</a:t>
            </a:r>
          </a:p>
        </p:txBody>
      </p:sp>
      <p:sp>
        <p:nvSpPr>
          <p:cNvPr id="30" name="TextBox 29"/>
          <p:cNvSpPr txBox="1"/>
          <p:nvPr/>
        </p:nvSpPr>
        <p:spPr>
          <a:xfrm rot="16200000">
            <a:off x="3865440" y="2835251"/>
            <a:ext cx="2365737" cy="369332"/>
          </a:xfrm>
          <a:prstGeom prst="rect">
            <a:avLst/>
          </a:prstGeom>
          <a:noFill/>
        </p:spPr>
        <p:txBody>
          <a:bodyPr wrap="square" rtlCol="0">
            <a:spAutoFit/>
          </a:bodyPr>
          <a:lstStyle/>
          <a:p>
            <a:r>
              <a:rPr lang="en-US" dirty="0">
                <a:solidFill>
                  <a:srgbClr val="C0504D"/>
                </a:solidFill>
              </a:rPr>
              <a:t>-------------------------------</a:t>
            </a:r>
          </a:p>
        </p:txBody>
      </p:sp>
      <p:sp>
        <p:nvSpPr>
          <p:cNvPr id="31" name="Freeform 30"/>
          <p:cNvSpPr/>
          <p:nvPr/>
        </p:nvSpPr>
        <p:spPr>
          <a:xfrm>
            <a:off x="591512" y="1922074"/>
            <a:ext cx="4434895" cy="1860948"/>
          </a:xfrm>
          <a:custGeom>
            <a:avLst/>
            <a:gdLst>
              <a:gd name="connsiteX0" fmla="*/ 0 w 4434895"/>
              <a:gd name="connsiteY0" fmla="*/ 1826989 h 1860948"/>
              <a:gd name="connsiteX1" fmla="*/ 2777752 w 4434895"/>
              <a:gd name="connsiteY1" fmla="*/ 1826989 h 1860948"/>
              <a:gd name="connsiteX2" fmla="*/ 3647073 w 4434895"/>
              <a:gd name="connsiteY2" fmla="*/ 1623235 h 1860948"/>
              <a:gd name="connsiteX3" fmla="*/ 4142858 w 4434895"/>
              <a:gd name="connsiteY3" fmla="*/ 916890 h 1860948"/>
              <a:gd name="connsiteX4" fmla="*/ 4434895 w 4434895"/>
              <a:gd name="connsiteY4" fmla="*/ 0 h 186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4895" h="1860948">
                <a:moveTo>
                  <a:pt x="0" y="1826989"/>
                </a:moveTo>
                <a:cubicBezTo>
                  <a:pt x="1084953" y="1843968"/>
                  <a:pt x="2169906" y="1860948"/>
                  <a:pt x="2777752" y="1826989"/>
                </a:cubicBezTo>
                <a:cubicBezTo>
                  <a:pt x="3385598" y="1793030"/>
                  <a:pt x="3419555" y="1774918"/>
                  <a:pt x="3647073" y="1623235"/>
                </a:cubicBezTo>
                <a:cubicBezTo>
                  <a:pt x="3874591" y="1471552"/>
                  <a:pt x="4011554" y="1187429"/>
                  <a:pt x="4142858" y="916890"/>
                </a:cubicBezTo>
                <a:cubicBezTo>
                  <a:pt x="4274162" y="646351"/>
                  <a:pt x="4387354" y="151683"/>
                  <a:pt x="4434895" y="0"/>
                </a:cubicBez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5101222" y="1942449"/>
            <a:ext cx="4007026" cy="1806614"/>
          </a:xfrm>
          <a:custGeom>
            <a:avLst/>
            <a:gdLst>
              <a:gd name="connsiteX0" fmla="*/ 0 w 4007026"/>
              <a:gd name="connsiteY0" fmla="*/ 0 h 1806614"/>
              <a:gd name="connsiteX1" fmla="*/ 196956 w 4007026"/>
              <a:gd name="connsiteY1" fmla="*/ 638427 h 1806614"/>
              <a:gd name="connsiteX2" fmla="*/ 448244 w 4007026"/>
              <a:gd name="connsiteY2" fmla="*/ 1181770 h 1806614"/>
              <a:gd name="connsiteX3" fmla="*/ 692740 w 4007026"/>
              <a:gd name="connsiteY3" fmla="*/ 1500984 h 1806614"/>
              <a:gd name="connsiteX4" fmla="*/ 910070 w 4007026"/>
              <a:gd name="connsiteY4" fmla="*/ 1650403 h 1806614"/>
              <a:gd name="connsiteX5" fmla="*/ 1113817 w 4007026"/>
              <a:gd name="connsiteY5" fmla="*/ 1731904 h 1806614"/>
              <a:gd name="connsiteX6" fmla="*/ 1399063 w 4007026"/>
              <a:gd name="connsiteY6" fmla="*/ 1779447 h 1806614"/>
              <a:gd name="connsiteX7" fmla="*/ 2200469 w 4007026"/>
              <a:gd name="connsiteY7" fmla="*/ 1799822 h 1806614"/>
              <a:gd name="connsiteX8" fmla="*/ 3450118 w 4007026"/>
              <a:gd name="connsiteY8" fmla="*/ 1799822 h 1806614"/>
              <a:gd name="connsiteX9" fmla="*/ 4007026 w 4007026"/>
              <a:gd name="connsiteY9" fmla="*/ 1806614 h 180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7026" h="1806614">
                <a:moveTo>
                  <a:pt x="0" y="0"/>
                </a:moveTo>
                <a:cubicBezTo>
                  <a:pt x="61124" y="220732"/>
                  <a:pt x="122249" y="441465"/>
                  <a:pt x="196956" y="638427"/>
                </a:cubicBezTo>
                <a:cubicBezTo>
                  <a:pt x="271663" y="835389"/>
                  <a:pt x="365613" y="1038011"/>
                  <a:pt x="448244" y="1181770"/>
                </a:cubicBezTo>
                <a:cubicBezTo>
                  <a:pt x="530875" y="1325529"/>
                  <a:pt x="615769" y="1422879"/>
                  <a:pt x="692740" y="1500984"/>
                </a:cubicBezTo>
                <a:cubicBezTo>
                  <a:pt x="769711" y="1579089"/>
                  <a:pt x="839890" y="1611916"/>
                  <a:pt x="910070" y="1650403"/>
                </a:cubicBezTo>
                <a:cubicBezTo>
                  <a:pt x="980250" y="1688890"/>
                  <a:pt x="1032318" y="1710397"/>
                  <a:pt x="1113817" y="1731904"/>
                </a:cubicBezTo>
                <a:cubicBezTo>
                  <a:pt x="1195316" y="1753411"/>
                  <a:pt x="1217954" y="1768127"/>
                  <a:pt x="1399063" y="1779447"/>
                </a:cubicBezTo>
                <a:cubicBezTo>
                  <a:pt x="1580172" y="1790767"/>
                  <a:pt x="2200469" y="1799822"/>
                  <a:pt x="2200469" y="1799822"/>
                </a:cubicBezTo>
                <a:lnTo>
                  <a:pt x="3450118" y="1799822"/>
                </a:lnTo>
                <a:lnTo>
                  <a:pt x="4007026" y="1806614"/>
                </a:ln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4" name="Straight Connector 33"/>
          <p:cNvCxnSpPr>
            <a:endCxn id="32" idx="0"/>
          </p:cNvCxnSpPr>
          <p:nvPr/>
        </p:nvCxnSpPr>
        <p:spPr>
          <a:xfrm>
            <a:off x="5019723" y="1922074"/>
            <a:ext cx="81499" cy="20375"/>
          </a:xfrm>
          <a:prstGeom prst="line">
            <a:avLst/>
          </a:prstGeom>
        </p:spPr>
        <p:style>
          <a:lnRef idx="2">
            <a:schemeClr val="accent1"/>
          </a:lnRef>
          <a:fillRef idx="0">
            <a:schemeClr val="accent1"/>
          </a:fillRef>
          <a:effectRef idx="1">
            <a:schemeClr val="accent1"/>
          </a:effectRef>
          <a:fontRef idx="minor">
            <a:schemeClr val="tx1"/>
          </a:fontRef>
        </p:style>
      </p:cxnSp>
      <p:sp>
        <p:nvSpPr>
          <p:cNvPr id="35" name="Freeform 34"/>
          <p:cNvSpPr/>
          <p:nvPr/>
        </p:nvSpPr>
        <p:spPr>
          <a:xfrm>
            <a:off x="1399709" y="3168365"/>
            <a:ext cx="7402811" cy="568246"/>
          </a:xfrm>
          <a:custGeom>
            <a:avLst/>
            <a:gdLst>
              <a:gd name="connsiteX0" fmla="*/ 0 w 7402811"/>
              <a:gd name="connsiteY0" fmla="*/ 567114 h 568246"/>
              <a:gd name="connsiteX1" fmla="*/ 1168150 w 7402811"/>
              <a:gd name="connsiteY1" fmla="*/ 519572 h 568246"/>
              <a:gd name="connsiteX2" fmla="*/ 1718267 w 7402811"/>
              <a:gd name="connsiteY2" fmla="*/ 424487 h 568246"/>
              <a:gd name="connsiteX3" fmla="*/ 2506089 w 7402811"/>
              <a:gd name="connsiteY3" fmla="*/ 220733 h 568246"/>
              <a:gd name="connsiteX4" fmla="*/ 3192038 w 7402811"/>
              <a:gd name="connsiteY4" fmla="*/ 44147 h 568246"/>
              <a:gd name="connsiteX5" fmla="*/ 3599532 w 7402811"/>
              <a:gd name="connsiteY5" fmla="*/ 3396 h 568246"/>
              <a:gd name="connsiteX6" fmla="*/ 4074942 w 7402811"/>
              <a:gd name="connsiteY6" fmla="*/ 23772 h 568246"/>
              <a:gd name="connsiteX7" fmla="*/ 4618267 w 7402811"/>
              <a:gd name="connsiteY7" fmla="*/ 139232 h 568246"/>
              <a:gd name="connsiteX8" fmla="*/ 5127635 w 7402811"/>
              <a:gd name="connsiteY8" fmla="*/ 288651 h 568246"/>
              <a:gd name="connsiteX9" fmla="*/ 5752460 w 7402811"/>
              <a:gd name="connsiteY9" fmla="*/ 417695 h 568246"/>
              <a:gd name="connsiteX10" fmla="*/ 6329743 w 7402811"/>
              <a:gd name="connsiteY10" fmla="*/ 519572 h 568246"/>
              <a:gd name="connsiteX11" fmla="*/ 6988525 w 7402811"/>
              <a:gd name="connsiteY11" fmla="*/ 560322 h 568246"/>
              <a:gd name="connsiteX12" fmla="*/ 7402811 w 7402811"/>
              <a:gd name="connsiteY12" fmla="*/ 567114 h 56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02811" h="568246">
                <a:moveTo>
                  <a:pt x="0" y="567114"/>
                </a:moveTo>
                <a:cubicBezTo>
                  <a:pt x="440886" y="555228"/>
                  <a:pt x="881772" y="543343"/>
                  <a:pt x="1168150" y="519572"/>
                </a:cubicBezTo>
                <a:cubicBezTo>
                  <a:pt x="1454528" y="495801"/>
                  <a:pt x="1495277" y="474294"/>
                  <a:pt x="1718267" y="424487"/>
                </a:cubicBezTo>
                <a:cubicBezTo>
                  <a:pt x="1941257" y="374680"/>
                  <a:pt x="2506089" y="220733"/>
                  <a:pt x="2506089" y="220733"/>
                </a:cubicBezTo>
                <a:cubicBezTo>
                  <a:pt x="2751717" y="157343"/>
                  <a:pt x="3009798" y="80370"/>
                  <a:pt x="3192038" y="44147"/>
                </a:cubicBezTo>
                <a:cubicBezTo>
                  <a:pt x="3374278" y="7924"/>
                  <a:pt x="3452381" y="6792"/>
                  <a:pt x="3599532" y="3396"/>
                </a:cubicBezTo>
                <a:cubicBezTo>
                  <a:pt x="3746683" y="0"/>
                  <a:pt x="3905153" y="1133"/>
                  <a:pt x="4074942" y="23772"/>
                </a:cubicBezTo>
                <a:cubicBezTo>
                  <a:pt x="4244731" y="46411"/>
                  <a:pt x="4442818" y="95086"/>
                  <a:pt x="4618267" y="139232"/>
                </a:cubicBezTo>
                <a:cubicBezTo>
                  <a:pt x="4793716" y="183379"/>
                  <a:pt x="4938603" y="242241"/>
                  <a:pt x="5127635" y="288651"/>
                </a:cubicBezTo>
                <a:cubicBezTo>
                  <a:pt x="5316667" y="335061"/>
                  <a:pt x="5552109" y="379208"/>
                  <a:pt x="5752460" y="417695"/>
                </a:cubicBezTo>
                <a:cubicBezTo>
                  <a:pt x="5952811" y="456182"/>
                  <a:pt x="6123732" y="495801"/>
                  <a:pt x="6329743" y="519572"/>
                </a:cubicBezTo>
                <a:cubicBezTo>
                  <a:pt x="6535754" y="543343"/>
                  <a:pt x="6809680" y="552398"/>
                  <a:pt x="6988525" y="560322"/>
                </a:cubicBezTo>
                <a:cubicBezTo>
                  <a:pt x="7167370" y="568246"/>
                  <a:pt x="7402811" y="567114"/>
                  <a:pt x="7402811" y="567114"/>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6" name="Straight Connector 35"/>
          <p:cNvCxnSpPr/>
          <p:nvPr/>
        </p:nvCxnSpPr>
        <p:spPr>
          <a:xfrm rot="5400000">
            <a:off x="4448375" y="3188011"/>
            <a:ext cx="236549"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5470889" y="3188012"/>
            <a:ext cx="236549"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91512" y="3168365"/>
            <a:ext cx="8337196" cy="158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6200000" flipH="1">
            <a:off x="-543440" y="2821590"/>
            <a:ext cx="2244202" cy="1"/>
          </a:xfrm>
          <a:prstGeom prst="line">
            <a:avLst/>
          </a:prstGeom>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297480" y="1330158"/>
            <a:ext cx="783841" cy="369332"/>
          </a:xfrm>
          <a:prstGeom prst="rect">
            <a:avLst/>
          </a:prstGeom>
          <a:noFill/>
        </p:spPr>
        <p:txBody>
          <a:bodyPr wrap="square" rtlCol="0">
            <a:spAutoFit/>
            <a:scene3d>
              <a:camera prst="orthographicFront"/>
              <a:lightRig rig="threePt" dir="t"/>
            </a:scene3d>
            <a:sp3d extrusionH="57150">
              <a:bevelT w="38100" h="38100"/>
            </a:sp3d>
          </a:bodyPr>
          <a:lstStyle/>
          <a:p>
            <a:r>
              <a:rPr lang="en-US" b="1" dirty="0">
                <a:solidFill>
                  <a:schemeClr val="accent1"/>
                </a:solidFill>
                <a:effectLst>
                  <a:outerShdw blurRad="50800" dist="38100" dir="2700000">
                    <a:srgbClr val="000000">
                      <a:alpha val="43000"/>
                    </a:srgbClr>
                  </a:outerShdw>
                </a:effectLst>
              </a:rPr>
              <a:t>P&amp;L</a:t>
            </a:r>
          </a:p>
        </p:txBody>
      </p:sp>
      <p:cxnSp>
        <p:nvCxnSpPr>
          <p:cNvPr id="53" name="Straight Connector 52"/>
          <p:cNvCxnSpPr/>
          <p:nvPr/>
        </p:nvCxnSpPr>
        <p:spPr>
          <a:xfrm>
            <a:off x="576122" y="3949033"/>
            <a:ext cx="8337196" cy="1588"/>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88009" y="3736889"/>
            <a:ext cx="783841" cy="369332"/>
          </a:xfrm>
          <a:prstGeom prst="rect">
            <a:avLst/>
          </a:prstGeom>
          <a:noFill/>
        </p:spPr>
        <p:txBody>
          <a:bodyPr wrap="square" rtlCol="0">
            <a:spAutoFit/>
            <a:scene3d>
              <a:camera prst="orthographicFront"/>
              <a:lightRig rig="threePt" dir="t"/>
            </a:scene3d>
            <a:sp3d extrusionH="57150">
              <a:bevelT w="38100" h="38100"/>
            </a:sp3d>
          </a:bodyPr>
          <a:lstStyle/>
          <a:p>
            <a:r>
              <a:rPr lang="en-US" b="1" dirty="0">
                <a:solidFill>
                  <a:srgbClr val="4F81BD"/>
                </a:solidFill>
                <a:effectLst>
                  <a:outerShdw blurRad="50800" dist="38100" dir="2700000">
                    <a:srgbClr val="000000">
                      <a:alpha val="43000"/>
                    </a:srgbClr>
                  </a:outerShdw>
                </a:effectLst>
              </a:rPr>
              <a:t> Price</a:t>
            </a:r>
          </a:p>
        </p:txBody>
      </p:sp>
    </p:spTree>
    <p:extLst>
      <p:ext uri="{BB962C8B-B14F-4D97-AF65-F5344CB8AC3E}">
        <p14:creationId xmlns:p14="http://schemas.microsoft.com/office/powerpoint/2010/main" val="2884175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1E4C0BB7C6CC42AAF5306DB4004985" ma:contentTypeVersion="14" ma:contentTypeDescription="Create a new document." ma:contentTypeScope="" ma:versionID="f440947bae5f6852bdf75eca27961dcf">
  <xsd:schema xmlns:xsd="http://www.w3.org/2001/XMLSchema" xmlns:xs="http://www.w3.org/2001/XMLSchema" xmlns:p="http://schemas.microsoft.com/office/2006/metadata/properties" xmlns:ns2="0b6129d1-5f74-4ae3-a9f5-ba74e483df58" xmlns:ns3="dc14164a-df80-4b3a-8e28-219c25ad1b59" targetNamespace="http://schemas.microsoft.com/office/2006/metadata/properties" ma:root="true" ma:fieldsID="87216dedd438e0136cc468473cf5ef2e" ns2:_="" ns3:_="">
    <xsd:import namespace="0b6129d1-5f74-4ae3-a9f5-ba74e483df58"/>
    <xsd:import namespace="dc14164a-df80-4b3a-8e28-219c25ad1b5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_x0077_c02" minOccurs="0"/>
                <xsd:element ref="ns2:i31e"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6129d1-5f74-4ae3-a9f5-ba74e483df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x0077_c02" ma:index="16" nillable="true" ma:displayName="Date and Time" ma:internalName="_x0077_c02">
      <xsd:simpleType>
        <xsd:restriction base="dms:DateTime"/>
      </xsd:simpleType>
    </xsd:element>
    <xsd:element name="i31e" ma:index="17" nillable="true" ma:displayName="Person or Group" ma:list="UserInfo" ma:internalName="i31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14164a-df80-4b3a-8e28-219c25ad1b5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77_c02 xmlns="0b6129d1-5f74-4ae3-a9f5-ba74e483df58" xsi:nil="true"/>
    <i31e xmlns="0b6129d1-5f74-4ae3-a9f5-ba74e483df58">
      <UserInfo>
        <DisplayName/>
        <AccountId xsi:nil="true"/>
        <AccountType/>
      </UserInfo>
    </i31e>
  </documentManagement>
</p:properties>
</file>

<file path=customXml/itemProps1.xml><?xml version="1.0" encoding="utf-8"?>
<ds:datastoreItem xmlns:ds="http://schemas.openxmlformats.org/officeDocument/2006/customXml" ds:itemID="{5853D363-D0E4-4F60-A0FD-B0EF06BF413C}"/>
</file>

<file path=customXml/itemProps2.xml><?xml version="1.0" encoding="utf-8"?>
<ds:datastoreItem xmlns:ds="http://schemas.openxmlformats.org/officeDocument/2006/customXml" ds:itemID="{8A244DD0-A839-4F00-B44E-824ED62C7FDF}"/>
</file>

<file path=customXml/itemProps3.xml><?xml version="1.0" encoding="utf-8"?>
<ds:datastoreItem xmlns:ds="http://schemas.openxmlformats.org/officeDocument/2006/customXml" ds:itemID="{0BF9EBE3-0F15-48BB-9C60-B94F644EC9A2}"/>
</file>

<file path=docProps/app.xml><?xml version="1.0" encoding="utf-8"?>
<Properties xmlns="http://schemas.openxmlformats.org/officeDocument/2006/extended-properties" xmlns:vt="http://schemas.openxmlformats.org/officeDocument/2006/docPropsVTypes">
  <TotalTime>82</TotalTime>
  <Words>1018</Words>
  <Application>Microsoft Office PowerPoint</Application>
  <PresentationFormat>On-screen Show (4:3)</PresentationFormat>
  <Paragraphs>125</Paragraphs>
  <Slides>10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(Headings)</vt:lpstr>
      <vt:lpstr>Helvetica</vt:lpstr>
      <vt:lpstr>Office Theme</vt:lpstr>
      <vt:lpstr>Office Theme</vt:lpstr>
      <vt:lpstr>Interactive Brokers in conjunction with Sheridan Options Mentoring present:</vt:lpstr>
      <vt:lpstr>Disclosures</vt:lpstr>
      <vt:lpstr>PowerPoint Presentation</vt:lpstr>
      <vt:lpstr>PowerPoint Presentation</vt:lpstr>
      <vt:lpstr>Dan’s 2 Strategy Trading Plan</vt:lpstr>
      <vt:lpstr>Trading Plan</vt:lpstr>
      <vt:lpstr>SPX  22 Day Put Credit Spread</vt:lpstr>
      <vt:lpstr>SPX Put Credit Spread Guidelines</vt:lpstr>
      <vt:lpstr>SPX 17 Day Calendar</vt:lpstr>
      <vt:lpstr>Calendar Guidelines</vt:lpstr>
    </vt:vector>
  </TitlesOfParts>
  <Company>SOM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Dan’s 2 Strategy Trading Plan for 2021</dc:title>
  <dc:creator>Sheridan Mentoring</dc:creator>
  <cp:lastModifiedBy>Mary MacNamara</cp:lastModifiedBy>
  <cp:revision>74</cp:revision>
  <dcterms:created xsi:type="dcterms:W3CDTF">2021-02-03T17:23:48Z</dcterms:created>
  <dcterms:modified xsi:type="dcterms:W3CDTF">2021-02-03T18:39:02Z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0x0101007B1E4C0BB7C6CC42AAF5306DB4004985</vt:lpwstr>
  </property>
</Properties>
</file>